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67" r:id="rId2"/>
    <p:sldId id="356" r:id="rId3"/>
    <p:sldId id="360" r:id="rId4"/>
    <p:sldId id="315" r:id="rId5"/>
    <p:sldId id="361" r:id="rId6"/>
    <p:sldId id="371" r:id="rId7"/>
    <p:sldId id="368" r:id="rId8"/>
    <p:sldId id="337" r:id="rId9"/>
    <p:sldId id="338" r:id="rId10"/>
    <p:sldId id="376" r:id="rId11"/>
    <p:sldId id="340" r:id="rId12"/>
    <p:sldId id="343" r:id="rId13"/>
    <p:sldId id="344" r:id="rId14"/>
    <p:sldId id="374" r:id="rId15"/>
    <p:sldId id="345" r:id="rId16"/>
    <p:sldId id="346" r:id="rId17"/>
    <p:sldId id="347" r:id="rId18"/>
    <p:sldId id="353" r:id="rId19"/>
    <p:sldId id="350" r:id="rId20"/>
    <p:sldId id="372" r:id="rId21"/>
    <p:sldId id="373" r:id="rId22"/>
    <p:sldId id="370" r:id="rId23"/>
    <p:sldId id="351" r:id="rId24"/>
    <p:sldId id="285" r:id="rId25"/>
    <p:sldId id="375" r:id="rId26"/>
    <p:sldId id="378" r:id="rId27"/>
    <p:sldId id="379" r:id="rId28"/>
    <p:sldId id="381" r:id="rId29"/>
    <p:sldId id="38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4082BD"/>
    <a:srgbClr val="832077"/>
    <a:srgbClr val="EDF7FF"/>
    <a:srgbClr val="DC9795"/>
    <a:srgbClr val="003D3C"/>
    <a:srgbClr val="EDF2EE"/>
    <a:srgbClr val="182428"/>
    <a:srgbClr val="289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38"/>
    <p:restoredTop sz="96327"/>
  </p:normalViewPr>
  <p:slideViewPr>
    <p:cSldViewPr snapToGrid="0">
      <p:cViewPr varScale="1">
        <p:scale>
          <a:sx n="90" d="100"/>
          <a:sy n="90" d="100"/>
        </p:scale>
        <p:origin x="60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jpg>
</file>

<file path=ppt/media/image28.jpg>
</file>

<file path=ppt/media/image29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A2C944-5118-C34A-9E15-28EC202C9005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1BF77E-DC50-CB46-A208-333A2ACF6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8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570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77FE1E-9D32-64B0-8F4D-88D50F34F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EF093FB-8861-C124-D358-56AA9A0A45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13C2D2-FE63-E8F2-FCA9-EDD00F8978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6EAD5-F1AE-7548-F77F-F86B7DE12B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180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454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6881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25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B5A72-D21A-EF8A-F383-2AB8570E7C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2C8E92-C97B-76DF-66FE-E163A304C3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D746B1-4F03-18B3-2149-6073C7FE5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EFD5B-A1A1-5DCD-2DD2-F16B95DCE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24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07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210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686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7881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81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7068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8E30A-EC8F-1BC7-5CFD-D70D8EEA4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827063-8EF9-158D-9568-E63D3CA1BC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C01A05-7F0A-9EE1-6A1F-B5D8500645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02B72F-0F0D-3950-2DBD-3D7965CAA5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63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CEE97-5961-4DD7-B3F6-39EFD3257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A846E2-99A1-3601-620F-B7140FFF62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C69E1B-D971-CD62-7AC4-76829092A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6B27F-C901-DE04-828F-18CC16CB00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922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70701-9086-D25A-6195-5ECE85EAF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FB1BC5-ADC6-D651-A6EB-83ED1D1BAF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AF2352-13FA-E3CC-B89A-492E00154C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70D012-42CE-AC3C-C254-5713287956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4771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2762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82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95B5A-8C2B-DC93-E4BC-1BC384E16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A8324C-4893-C0DA-DC24-018765F93D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099518-1676-B42B-ECCB-4E2E3A965D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E852F2-64CC-777F-54B1-26128BE3EF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9458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22D80-1F45-E3BA-297C-2198C29A6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1DE48E-7840-D5D8-92C4-59D77CC3E1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20376C-BC29-11AB-4254-22B7A02DBB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551A16-4D7A-7DFF-A873-42070D7A1E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3155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EC6A2-8113-48F0-252A-BCF03A50A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3FF313-61D9-6355-71D5-8A3734700C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DB9CD1-E7F6-6CF4-B816-DE1293D640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2CB69-B55B-F85B-D1D3-A83A80765C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532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544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25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49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000C2-B899-D096-4696-BFC42508D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5FE349-1CDF-EEC3-B889-0533687787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DC6C40-9D2C-5A1C-C8FB-D1BB747F76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A9EE6C-3514-FF17-8B70-AEBDDA9369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769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D62C8-657B-8285-069D-5E6BD815F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57B39E-C25E-EAB4-5170-AADBDCB89B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751037-4976-5E04-16D4-048EFD38DE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B5418-27A6-5767-6823-5C7DE89ED5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257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31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1BF77E-DC50-CB46-A208-333A2ACF61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80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E75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0513AA-B845-6467-6C79-82E5EF93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664283"/>
            <a:ext cx="8813371" cy="1325563"/>
          </a:xfrm>
        </p:spPr>
        <p:txBody>
          <a:bodyPr/>
          <a:lstStyle>
            <a:lvl1pPr>
              <a:defRPr b="1">
                <a:solidFill>
                  <a:srgbClr val="182428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9825ECF7-A8DD-80A8-69BD-87675463D4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4909" y="1989846"/>
            <a:ext cx="8813370" cy="9144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18242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040789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E75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91B866C0-B822-2588-D3E4-A0ECC3EA4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003D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32A868E-E546-C3A6-872E-4F91C58977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3746690"/>
          </a:xfrm>
        </p:spPr>
        <p:txBody>
          <a:bodyPr/>
          <a:lstStyle>
            <a:lvl1pPr>
              <a:defRPr sz="3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8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0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8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3448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3FBE3-F65E-5DEC-643A-CC12DD20FD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03950"/>
            <a:ext cx="2743200" cy="365125"/>
          </a:xfrm>
        </p:spPr>
        <p:txBody>
          <a:bodyPr/>
          <a:lstStyle/>
          <a:p>
            <a:fld id="{B85D2874-053D-F64A-ADFA-D941750A341C}" type="datetime1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93A6B-CBFF-1676-4A41-E54124AFB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200" y="62039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E58BC-8AB2-5100-61AF-55A1E13B9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58200" y="6203950"/>
            <a:ext cx="2743200" cy="365125"/>
          </a:xfrm>
          <a:prstGeom prst="rect">
            <a:avLst/>
          </a:prstGeom>
        </p:spPr>
        <p:txBody>
          <a:bodyPr/>
          <a:lstStyle/>
          <a:p>
            <a:fld id="{7507080C-56A5-504D-A59C-9B8A2A81FAF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3">
            <a:extLst>
              <a:ext uri="{FF2B5EF4-FFF2-40B4-BE49-F238E27FC236}">
                <a16:creationId xmlns:a16="http://schemas.microsoft.com/office/drawing/2014/main" id="{AD5D0164-60CD-0871-4316-CDD769D7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 b="1">
                <a:solidFill>
                  <a:srgbClr val="EDF2EE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73FB3F1-0ACD-63C7-F0BD-FD7A0F61AF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70075"/>
            <a:ext cx="10515600" cy="3339019"/>
          </a:xfrm>
        </p:spPr>
        <p:txBody>
          <a:bodyPr/>
          <a:lstStyle>
            <a:lvl1pPr>
              <a:defRPr sz="32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0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D38AF5-5FA8-5F3F-4B83-4EAB3C2183D7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E75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878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2899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436EB57-738C-44B7-462E-085EC71B65F3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003D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BE7EA9-343F-192C-71CF-006BFC296B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553245"/>
            <a:ext cx="12192000" cy="262371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E2561A5C-4C86-E11E-ED27-34E5A3C7AE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51571" y="0"/>
            <a:ext cx="2540429" cy="2106386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658D1DA5-BC14-A872-D1C0-3FBCEF595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664283"/>
            <a:ext cx="8813371" cy="1325563"/>
          </a:xfrm>
        </p:spPr>
        <p:txBody>
          <a:bodyPr/>
          <a:lstStyle>
            <a:lvl1pPr>
              <a:defRPr b="1">
                <a:solidFill>
                  <a:srgbClr val="EDF2EE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5C61F8A-908B-62BB-40CC-C01EED0595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4909" y="1989846"/>
            <a:ext cx="8813370" cy="9144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323005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rgbClr val="00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289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CA16093-7FE2-2F21-C73D-DEDE690318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2988" y="5209094"/>
            <a:ext cx="1886281" cy="1564002"/>
          </a:xfrm>
          <a:prstGeom prst="rect">
            <a:avLst/>
          </a:prstGeom>
        </p:spPr>
      </p:pic>
      <p:sp>
        <p:nvSpPr>
          <p:cNvPr id="2" name="Title 13">
            <a:extLst>
              <a:ext uri="{FF2B5EF4-FFF2-40B4-BE49-F238E27FC236}">
                <a16:creationId xmlns:a16="http://schemas.microsoft.com/office/drawing/2014/main" id="{813C7548-DF5D-97F6-1B5A-FA7722E3C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 b="1">
                <a:solidFill>
                  <a:srgbClr val="EDF2EE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FDDB2AE6-8EA6-1945-E82A-1711F8662D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70075"/>
            <a:ext cx="10515600" cy="3339019"/>
          </a:xfrm>
        </p:spPr>
        <p:txBody>
          <a:bodyPr/>
          <a:lstStyle>
            <a:lvl1pPr>
              <a:defRPr sz="32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0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800">
                <a:solidFill>
                  <a:srgbClr val="EDF2EE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8628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ED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96D485-A0B2-F233-9616-74384CC71F1A}"/>
              </a:ext>
            </a:extLst>
          </p:cNvPr>
          <p:cNvSpPr/>
          <p:nvPr userDrawn="1"/>
        </p:nvSpPr>
        <p:spPr>
          <a:xfrm>
            <a:off x="0" y="2467105"/>
            <a:ext cx="12192000" cy="681037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33FAC42B-5B68-FF67-0A40-CDC6074EE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27" y="3921873"/>
            <a:ext cx="8813371" cy="1325563"/>
          </a:xfrm>
        </p:spPr>
        <p:txBody>
          <a:bodyPr/>
          <a:lstStyle>
            <a:lvl1pPr>
              <a:defRPr b="1">
                <a:solidFill>
                  <a:srgbClr val="182428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835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EDF2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07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2A356-9447-479A-EF31-1951D9F49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B0008-FC98-25D2-4850-92A16483E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79829-3387-3959-A8D8-9679DD8556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6C05D-66DC-204B-BE6C-0E006F0EB2D8}" type="datetime1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9E7CF-A29A-6ADF-D239-FCA3B0226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04B39-5CE9-686A-CB13-9482636B4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00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  <p:sldLayoutId id="2147483649" r:id="rId3"/>
    <p:sldLayoutId id="2147483691" r:id="rId4"/>
    <p:sldLayoutId id="2147483695" r:id="rId5"/>
    <p:sldLayoutId id="2147483689" r:id="rId6"/>
    <p:sldLayoutId id="214748370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a120TXje6k?feature=oembed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3F659D9-AC40-A3AD-460D-BCF9C54044A8}"/>
              </a:ext>
            </a:extLst>
          </p:cNvPr>
          <p:cNvSpPr txBox="1">
            <a:spLocks/>
          </p:cNvSpPr>
          <p:nvPr/>
        </p:nvSpPr>
        <p:spPr>
          <a:xfrm>
            <a:off x="1518952" y="2422204"/>
            <a:ext cx="9144000" cy="357892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br>
              <a:rPr lang="en-US" sz="3200" dirty="0">
                <a:ea typeface="Cambria" panose="02040503050406030204" pitchFamily="18" charset="0"/>
              </a:rPr>
            </a:br>
            <a:r>
              <a:rPr lang="en-US" sz="3200" dirty="0">
                <a:ea typeface="Cambria" panose="02040503050406030204" pitchFamily="18" charset="0"/>
              </a:rPr>
              <a:t>Research Talk at Bowling Green State University</a:t>
            </a:r>
            <a:endParaRPr lang="en-US" sz="4000" dirty="0">
              <a:ea typeface="Cambria" panose="020405030504060302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C81A2B-E2EF-014F-00D2-D8A7AD8DB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282" y="1294070"/>
            <a:ext cx="11578363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rgbClr val="1A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Cambria" panose="02040503050406030204" pitchFamily="18" charset="0"/>
              </a:rPr>
              <a:t>Large Language Models for Autonomous Robot </a:t>
            </a:r>
            <a:br>
              <a:rPr lang="en-US" sz="3600" dirty="0">
                <a:solidFill>
                  <a:srgbClr val="1A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Cambria" panose="02040503050406030204" pitchFamily="18" charset="0"/>
              </a:rPr>
            </a:br>
            <a:r>
              <a:rPr lang="en-US" sz="3600" dirty="0">
                <a:solidFill>
                  <a:srgbClr val="1A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 panose="020B0504020202020204" pitchFamily="34" charset="0"/>
                <a:ea typeface="Cambria" panose="02040503050406030204" pitchFamily="18" charset="0"/>
              </a:rPr>
              <a:t>Planning and Acting</a:t>
            </a:r>
            <a:b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Cambria" panose="02040503050406030204" pitchFamily="18" charset="0"/>
              </a:rPr>
            </a:b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00612E4-27B8-87F6-B8E0-0628FA75585F}"/>
              </a:ext>
            </a:extLst>
          </p:cNvPr>
          <p:cNvSpPr txBox="1">
            <a:spLocks/>
          </p:cNvSpPr>
          <p:nvPr/>
        </p:nvSpPr>
        <p:spPr>
          <a:xfrm>
            <a:off x="1518952" y="4409027"/>
            <a:ext cx="9144000" cy="230666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sz="3200" b="1" dirty="0">
                <a:ea typeface="Cambria" panose="02040503050406030204" pitchFamily="18" charset="0"/>
              </a:rPr>
              <a:t>Yue Cao</a:t>
            </a:r>
            <a:br>
              <a:rPr lang="en-US" sz="2000" dirty="0">
                <a:ea typeface="Cambria" panose="02040503050406030204" pitchFamily="18" charset="0"/>
              </a:rPr>
            </a:br>
            <a:r>
              <a:rPr lang="en-US" sz="2000" dirty="0">
                <a:ea typeface="Cambria" panose="02040503050406030204" pitchFamily="18" charset="0"/>
              </a:rPr>
              <a:t> </a:t>
            </a:r>
            <a:r>
              <a:rPr lang="en-US" sz="2400" dirty="0">
                <a:ea typeface="Cambria" panose="02040503050406030204" pitchFamily="18" charset="0"/>
              </a:rPr>
              <a:t>Purdue University, ECE</a:t>
            </a:r>
            <a:br>
              <a:rPr lang="en-US" sz="4000" dirty="0">
                <a:ea typeface="Cambria" panose="02040503050406030204" pitchFamily="18" charset="0"/>
              </a:rPr>
            </a:br>
            <a:r>
              <a:rPr lang="en-US" sz="2400" dirty="0">
                <a:ea typeface="Cambria" panose="02040503050406030204" pitchFamily="18" charset="0"/>
              </a:rPr>
              <a:t>yuecao@purdue.edu </a:t>
            </a:r>
          </a:p>
        </p:txBody>
      </p:sp>
    </p:spTree>
    <p:extLst>
      <p:ext uri="{BB962C8B-B14F-4D97-AF65-F5344CB8AC3E}">
        <p14:creationId xmlns:p14="http://schemas.microsoft.com/office/powerpoint/2010/main" val="3096034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B2BAE-7214-B686-C515-473598AFF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B0ED4-1C4A-39E1-E955-B90E6FF975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46967"/>
            <a:ext cx="10515600" cy="374843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1. Intro: Towards Autonomous Robots</a:t>
            </a:r>
          </a:p>
          <a:p>
            <a:pPr marL="514350" indent="-514350">
              <a:buAutoNum type="arabicPeriod"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2. LLM for Planning</a:t>
            </a:r>
          </a:p>
          <a:p>
            <a:pPr marL="0" indent="0">
              <a:buNone/>
            </a:pPr>
            <a:endParaRPr lang="en-US" dirty="0">
              <a:solidFill>
                <a:srgbClr val="2E75B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3. LLM for Acting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4. F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uture Plan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67AD63F-A3C1-4BC1-5C3B-45ABC373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907610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0C984EA-1657-0A54-11AD-7159B994DA15}"/>
              </a:ext>
            </a:extLst>
          </p:cNvPr>
          <p:cNvSpPr txBox="1">
            <a:spLocks/>
          </p:cNvSpPr>
          <p:nvPr/>
        </p:nvSpPr>
        <p:spPr>
          <a:xfrm>
            <a:off x="838200" y="1304953"/>
            <a:ext cx="10515600" cy="1097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182428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My Scope: task planning</a:t>
            </a:r>
          </a:p>
          <a:p>
            <a:pPr marL="0" indent="0">
              <a:buNone/>
            </a:pPr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79F0A-56E8-A2F6-7931-0AD35579D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239C6-E3B1-072C-6115-FFFC842110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57824" y="2900005"/>
            <a:ext cx="4495800" cy="6425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GPT can decompose a high-level task </a:t>
            </a:r>
            <a:br>
              <a:rPr lang="en-US" sz="2400" dirty="0"/>
            </a:br>
            <a:r>
              <a:rPr lang="en-US" sz="2400" dirty="0"/>
              <a:t>into a sequence of sub-tasks.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5092487-CD6A-2826-58CE-1D9DAEDE2C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9" b="186"/>
          <a:stretch/>
        </p:blipFill>
        <p:spPr>
          <a:xfrm>
            <a:off x="1467230" y="2043097"/>
            <a:ext cx="4495800" cy="342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8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AD340-3CA7-7ED9-49F8-E2D49FAF8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E939309-EACA-FDCC-82FE-BD3D49F648F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170" y="2345603"/>
            <a:ext cx="3788601" cy="3474720"/>
          </a:xfrm>
          <a:prstGeom prst="rect">
            <a:avLst/>
          </a:prstGeom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0E1CF024-4CF0-C078-DF23-C526E8E7083A}"/>
              </a:ext>
            </a:extLst>
          </p:cNvPr>
          <p:cNvSpPr txBox="1"/>
          <p:nvPr/>
        </p:nvSpPr>
        <p:spPr>
          <a:xfrm>
            <a:off x="1187195" y="1364685"/>
            <a:ext cx="4007439" cy="8309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sz="2400" dirty="0"/>
              <a:t>Previous works: </a:t>
            </a:r>
            <a:br>
              <a:rPr lang="en-US" sz="2400" dirty="0"/>
            </a:br>
            <a:r>
              <a:rPr lang="en-US" sz="2400" dirty="0"/>
              <a:t>Generated task are </a:t>
            </a:r>
            <a:r>
              <a:rPr lang="en-US" sz="2400" dirty="0">
                <a:solidFill>
                  <a:srgbClr val="C00000"/>
                </a:solidFill>
              </a:rPr>
              <a:t>sequential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FDFAB624-B019-D804-E1AB-56D489A3D71A}"/>
              </a:ext>
            </a:extLst>
          </p:cNvPr>
          <p:cNvSpPr txBox="1"/>
          <p:nvPr/>
        </p:nvSpPr>
        <p:spPr>
          <a:xfrm>
            <a:off x="6673595" y="1364685"/>
            <a:ext cx="4331209" cy="8309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Can we generate </a:t>
            </a:r>
            <a:r>
              <a:rPr lang="en-US" sz="2400" dirty="0">
                <a:solidFill>
                  <a:srgbClr val="C00000"/>
                </a:solidFill>
              </a:rPr>
              <a:t>modular</a:t>
            </a:r>
            <a:r>
              <a:rPr lang="en-US" sz="2400" dirty="0"/>
              <a:t> tasks? </a:t>
            </a:r>
            <a:br>
              <a:rPr lang="en-US" sz="2400" dirty="0"/>
            </a:br>
            <a:r>
              <a:rPr lang="en-US" sz="2400" dirty="0"/>
              <a:t>Better reusability and readability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30C05BF-D771-25A0-AEE8-7830B5B92713}"/>
              </a:ext>
            </a:extLst>
          </p:cNvPr>
          <p:cNvSpPr/>
          <p:nvPr/>
        </p:nvSpPr>
        <p:spPr>
          <a:xfrm>
            <a:off x="5337511" y="1662232"/>
            <a:ext cx="1193207" cy="247650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B0E86B-9FF4-085C-63CB-E6317C33E3F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94208" y="2956362"/>
            <a:ext cx="3639973" cy="219456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DBA5EDD0-DC6D-0310-049F-0D78E45E83E0}"/>
              </a:ext>
            </a:extLst>
          </p:cNvPr>
          <p:cNvSpPr/>
          <p:nvPr/>
        </p:nvSpPr>
        <p:spPr>
          <a:xfrm>
            <a:off x="5351688" y="4002285"/>
            <a:ext cx="1193207" cy="247650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7C891A-5E23-B701-8E6C-B18770E0250B}"/>
              </a:ext>
            </a:extLst>
          </p:cNvPr>
          <p:cNvSpPr txBox="1"/>
          <p:nvPr/>
        </p:nvSpPr>
        <p:spPr>
          <a:xfrm>
            <a:off x="2095500" y="6210987"/>
            <a:ext cx="9924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Yue Cao and C. S. George Lee, “Robot Behavior-Tree-Based Task Generation with Large Language Models”, 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>
                <a:solidFill>
                  <a:schemeClr val="bg2"/>
                </a:solidFill>
              </a:rPr>
              <a:t>AAAI Spring Symposium, 2023</a:t>
            </a:r>
          </a:p>
        </p:txBody>
      </p:sp>
    </p:spTree>
    <p:extLst>
      <p:ext uri="{BB962C8B-B14F-4D97-AF65-F5344CB8AC3E}">
        <p14:creationId xmlns:p14="http://schemas.microsoft.com/office/powerpoint/2010/main" val="424402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863CF-99AF-6656-03F0-BECFF1EC7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2CF1AC-1290-0898-CC81-AFC10029CCA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Behavior-Tree Task Generation with LLMs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D84BAAD-2749-4AB2-D4F9-5C24033109C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39" y="3209410"/>
            <a:ext cx="5278273" cy="15544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6">
                <a:extLst>
                  <a:ext uri="{FF2B5EF4-FFF2-40B4-BE49-F238E27FC236}">
                    <a16:creationId xmlns:a16="http://schemas.microsoft.com/office/drawing/2014/main" id="{60F77497-9FC0-88CE-8B84-DF5F65B34CEA}"/>
                  </a:ext>
                </a:extLst>
              </p:cNvPr>
              <p:cNvSpPr txBox="1"/>
              <p:nvPr/>
            </p:nvSpPr>
            <p:spPr>
              <a:xfrm>
                <a:off x="6592790" y="2242941"/>
                <a:ext cx="4544170" cy="3539430"/>
              </a:xfrm>
              <a:prstGeom prst="rect">
                <a:avLst/>
              </a:prstGeom>
              <a:solidFill>
                <a:srgbClr val="EDF7FF"/>
              </a:solidFill>
              <a:ln w="28575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dirty="0"/>
                  <a:t>Source Task</a:t>
                </a:r>
              </a:p>
              <a:p>
                <a:r>
                  <a:rPr lang="en-US" sz="1600" dirty="0"/>
                  <a:t>Procedures:</a:t>
                </a:r>
              </a:p>
              <a:p>
                <a:r>
                  <a:rPr lang="en-US" sz="1600" dirty="0"/>
                  <a:t>Phase 1.</a:t>
                </a:r>
              </a:p>
              <a:p>
                <a:r>
                  <a:rPr lang="en-US" sz="1600" dirty="0"/>
                  <a:t>Step 1. </a:t>
                </a:r>
                <a:r>
                  <a:rPr lang="en-US" sz="1600" dirty="0">
                    <a:solidFill>
                      <a:schemeClr val="accent4">
                        <a:lumMod val="75000"/>
                      </a:schemeClr>
                    </a:solidFill>
                  </a:rPr>
                  <a:t>[Sub-task 1.1]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sz="1600" dirty="0"/>
                  <a:t>; Step 2. </a:t>
                </a:r>
                <a:r>
                  <a:rPr lang="en-US" sz="1600" dirty="0">
                    <a:solidFill>
                      <a:schemeClr val="accent4">
                        <a:lumMod val="75000"/>
                      </a:schemeClr>
                    </a:solidFill>
                  </a:rPr>
                  <a:t>[Sub-task 1.2]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sz="1600" dirty="0"/>
                  <a:t>; ...</a:t>
                </a:r>
              </a:p>
              <a:p>
                <a:r>
                  <a:rPr lang="en-US" sz="1600" dirty="0"/>
                  <a:t>Phase 2.</a:t>
                </a:r>
              </a:p>
              <a:p>
                <a:r>
                  <a:rPr lang="en-US" sz="1600" dirty="0"/>
                  <a:t>Step 1. </a:t>
                </a:r>
                <a:r>
                  <a:rPr lang="en-US" sz="1600" dirty="0">
                    <a:solidFill>
                      <a:schemeClr val="accent4">
                        <a:lumMod val="75000"/>
                      </a:schemeClr>
                    </a:solidFill>
                  </a:rPr>
                  <a:t>[Sub-task 2.1]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sz="1600" dirty="0"/>
                  <a:t>; Step 2. </a:t>
                </a:r>
                <a:r>
                  <a:rPr lang="en-US" sz="1600" dirty="0">
                    <a:solidFill>
                      <a:schemeClr val="accent4">
                        <a:lumMod val="75000"/>
                      </a:schemeClr>
                    </a:solidFill>
                  </a:rPr>
                  <a:t>[Sub-task 2.2]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sz="1600" dirty="0"/>
                  <a:t>; ...</a:t>
                </a:r>
              </a:p>
              <a:p>
                <a:r>
                  <a:rPr lang="en-US" sz="1600" dirty="0"/>
                  <a:t>...</a:t>
                </a:r>
              </a:p>
              <a:p>
                <a:r>
                  <a:rPr lang="en-US" sz="1600" dirty="0"/>
                  <a:t>Target Task: Task Description</a:t>
                </a:r>
              </a:p>
              <a:p>
                <a:r>
                  <a:rPr lang="en-US" sz="1600" dirty="0"/>
                  <a:t>Procedures: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[Phase 1.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Step 1. Sub-task ?; Step 2. Sub-task ?; ...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Phase 2.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Step 1. Sub-task ?; Step 2. Sub-task ?; ...</a:t>
                </a: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...]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</m:oMath>
                </a14:m>
                <a:endParaRPr lang="en-US" sz="16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" name="TextBox 6">
                <a:extLst>
                  <a:ext uri="{FF2B5EF4-FFF2-40B4-BE49-F238E27FC236}">
                    <a16:creationId xmlns:a16="http://schemas.microsoft.com/office/drawing/2014/main" id="{60F77497-9FC0-88CE-8B84-DF5F65B34C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2790" y="2242941"/>
                <a:ext cx="4544170" cy="3539430"/>
              </a:xfrm>
              <a:prstGeom prst="rect">
                <a:avLst/>
              </a:prstGeom>
              <a:blipFill>
                <a:blip r:embed="rId4"/>
                <a:stretch>
                  <a:fillRect l="-399" t="-171" b="-683"/>
                </a:stretch>
              </a:blipFill>
              <a:ln w="28575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12">
            <a:extLst>
              <a:ext uri="{FF2B5EF4-FFF2-40B4-BE49-F238E27FC236}">
                <a16:creationId xmlns:a16="http://schemas.microsoft.com/office/drawing/2014/main" id="{48136A3C-30ED-06EC-C35B-C519A85F00EE}"/>
              </a:ext>
            </a:extLst>
          </p:cNvPr>
          <p:cNvSpPr txBox="1"/>
          <p:nvPr/>
        </p:nvSpPr>
        <p:spPr>
          <a:xfrm>
            <a:off x="3694173" y="5846700"/>
            <a:ext cx="5029200" cy="338554"/>
          </a:xfrm>
          <a:prstGeom prst="rect">
            <a:avLst/>
          </a:prstGeom>
          <a:solidFill>
            <a:srgbClr val="D6DCE5">
              <a:alpha val="69804"/>
            </a:srgb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Layer 2 node: Phase; Layer 3 node: Step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5D0EF-41EB-E2B2-ED59-CB4590DF2DC9}"/>
              </a:ext>
            </a:extLst>
          </p:cNvPr>
          <p:cNvSpPr txBox="1"/>
          <p:nvPr/>
        </p:nvSpPr>
        <p:spPr>
          <a:xfrm>
            <a:off x="7026044" y="1873609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Prompt Design: Phase-Step Prompt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4C6711-10B4-7A85-1386-53D6BB4DE343}"/>
              </a:ext>
            </a:extLst>
          </p:cNvPr>
          <p:cNvSpPr txBox="1"/>
          <p:nvPr/>
        </p:nvSpPr>
        <p:spPr>
          <a:xfrm>
            <a:off x="2899095" y="4931306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A sample behavior tree</a:t>
            </a:r>
          </a:p>
        </p:txBody>
      </p:sp>
    </p:spTree>
    <p:extLst>
      <p:ext uri="{BB962C8B-B14F-4D97-AF65-F5344CB8AC3E}">
        <p14:creationId xmlns:p14="http://schemas.microsoft.com/office/powerpoint/2010/main" val="712801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2A2EA-D228-5D74-EE77-843931B3C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077F-2158-8EDE-A8EA-5707A4AB4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F62C4-7F2F-9EEB-2A15-E5078A2788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 domain knowledge to improve prompt</a:t>
            </a:r>
          </a:p>
        </p:txBody>
      </p:sp>
      <p:pic>
        <p:nvPicPr>
          <p:cNvPr id="12" name="Content Placeholder 9">
            <a:extLst>
              <a:ext uri="{FF2B5EF4-FFF2-40B4-BE49-F238E27FC236}">
                <a16:creationId xmlns:a16="http://schemas.microsoft.com/office/drawing/2014/main" id="{AE35332D-BAAD-86DE-19D1-7590425CD417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clrChange>
              <a:clrFrom>
                <a:srgbClr val="D9D9D9">
                  <a:alpha val="85098"/>
                </a:srgbClr>
              </a:clrFrom>
              <a:clrTo>
                <a:srgbClr val="D9D9D9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69357" y="1914871"/>
            <a:ext cx="3108960" cy="3975667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3C8A598-6208-F750-1262-69899BFB6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973" y="2465703"/>
            <a:ext cx="2262714" cy="242316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8860A37-B2F7-D2FF-B98E-0FE37A7D61AD}"/>
              </a:ext>
            </a:extLst>
          </p:cNvPr>
          <p:cNvCxnSpPr/>
          <p:nvPr/>
        </p:nvCxnSpPr>
        <p:spPr>
          <a:xfrm>
            <a:off x="4609474" y="1845305"/>
            <a:ext cx="0" cy="4114800"/>
          </a:xfrm>
          <a:prstGeom prst="line">
            <a:avLst/>
          </a:prstGeom>
          <a:ln w="28575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0929EFC-22A9-9658-5D6E-2727500B8AEB}"/>
              </a:ext>
            </a:extLst>
          </p:cNvPr>
          <p:cNvSpPr txBox="1">
            <a:spLocks/>
          </p:cNvSpPr>
          <p:nvPr/>
        </p:nvSpPr>
        <p:spPr>
          <a:xfrm>
            <a:off x="5175956" y="1923720"/>
            <a:ext cx="1619699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Standard way 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7104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D67F-375F-61EA-D409-45D822CCC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702D6-6568-A381-7A86-DEE536D085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 domain knowledge to improve prompt</a:t>
            </a:r>
          </a:p>
        </p:txBody>
      </p:sp>
      <p:pic>
        <p:nvPicPr>
          <p:cNvPr id="12" name="Content Placeholder 9">
            <a:extLst>
              <a:ext uri="{FF2B5EF4-FFF2-40B4-BE49-F238E27FC236}">
                <a16:creationId xmlns:a16="http://schemas.microsoft.com/office/drawing/2014/main" id="{3D711FFE-13D9-0484-6D60-E9E8A890879C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clrChange>
              <a:clrFrom>
                <a:srgbClr val="D9D9D9">
                  <a:alpha val="85098"/>
                </a:srgbClr>
              </a:clrFrom>
              <a:clrTo>
                <a:srgbClr val="D9D9D9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69357" y="1914871"/>
            <a:ext cx="3108960" cy="3975667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30CCEB5E-85F8-7A7B-5004-18D3F9290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973" y="2465703"/>
            <a:ext cx="2262714" cy="24231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422987-F7E2-FB5D-6003-BA2A0C7E9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2841" y="2243637"/>
            <a:ext cx="2337324" cy="3172968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EEED838-BFAD-3C00-40B5-9A59C42A5CBB}"/>
              </a:ext>
            </a:extLst>
          </p:cNvPr>
          <p:cNvCxnSpPr/>
          <p:nvPr/>
        </p:nvCxnSpPr>
        <p:spPr>
          <a:xfrm>
            <a:off x="4609474" y="1845305"/>
            <a:ext cx="0" cy="4114800"/>
          </a:xfrm>
          <a:prstGeom prst="line">
            <a:avLst/>
          </a:prstGeom>
          <a:ln w="28575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C07AB4A-0981-9A75-6D72-5A3F7168338C}"/>
              </a:ext>
            </a:extLst>
          </p:cNvPr>
          <p:cNvCxnSpPr>
            <a:cxnSpLocks/>
          </p:cNvCxnSpPr>
          <p:nvPr/>
        </p:nvCxnSpPr>
        <p:spPr>
          <a:xfrm flipH="1">
            <a:off x="7328435" y="3774568"/>
            <a:ext cx="548640" cy="0"/>
          </a:xfrm>
          <a:prstGeom prst="straightConnector1">
            <a:avLst/>
          </a:prstGeom>
          <a:ln w="38100">
            <a:solidFill>
              <a:srgbClr val="2E75B6"/>
            </a:solidFill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8A7D06E-A6A1-242F-DDCC-9E140FC072CC}"/>
              </a:ext>
            </a:extLst>
          </p:cNvPr>
          <p:cNvSpPr txBox="1">
            <a:spLocks/>
          </p:cNvSpPr>
          <p:nvPr/>
        </p:nvSpPr>
        <p:spPr>
          <a:xfrm>
            <a:off x="5130809" y="5608274"/>
            <a:ext cx="6334125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Integrate knowledge base retrieval into the pipeline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72D24F6-5327-B312-DF04-5AC42CA67187}"/>
              </a:ext>
            </a:extLst>
          </p:cNvPr>
          <p:cNvSpPr txBox="1">
            <a:spLocks/>
          </p:cNvSpPr>
          <p:nvPr/>
        </p:nvSpPr>
        <p:spPr>
          <a:xfrm>
            <a:off x="5175956" y="1923720"/>
            <a:ext cx="1619699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Standard way 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5F1277C-9415-0ECF-A143-B357BB2F60A5}"/>
              </a:ext>
            </a:extLst>
          </p:cNvPr>
          <p:cNvSpPr txBox="1">
            <a:spLocks/>
          </p:cNvSpPr>
          <p:nvPr/>
        </p:nvSpPr>
        <p:spPr>
          <a:xfrm>
            <a:off x="8191886" y="1923720"/>
            <a:ext cx="1619699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Better way 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4B298DB-CAA6-D12B-8F96-8E2A8D01469F}"/>
              </a:ext>
            </a:extLst>
          </p:cNvPr>
          <p:cNvSpPr txBox="1">
            <a:spLocks/>
          </p:cNvSpPr>
          <p:nvPr/>
        </p:nvSpPr>
        <p:spPr>
          <a:xfrm>
            <a:off x="59822" y="3429000"/>
            <a:ext cx="1086108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>
                <a:solidFill>
                  <a:srgbClr val="7030A0"/>
                </a:solidFill>
              </a:rPr>
              <a:t>no need to </a:t>
            </a:r>
            <a:br>
              <a:rPr lang="en-US" sz="1200" dirty="0">
                <a:solidFill>
                  <a:srgbClr val="7030A0"/>
                </a:solidFill>
              </a:rPr>
            </a:br>
            <a:r>
              <a:rPr lang="en-US" sz="1200" dirty="0">
                <a:solidFill>
                  <a:srgbClr val="7030A0"/>
                </a:solidFill>
              </a:rPr>
              <a:t>write this part </a:t>
            </a:r>
            <a:br>
              <a:rPr lang="en-US" sz="1200" dirty="0">
                <a:solidFill>
                  <a:srgbClr val="7030A0"/>
                </a:solidFill>
              </a:rPr>
            </a:br>
            <a:r>
              <a:rPr lang="en-US" sz="1200" dirty="0">
                <a:solidFill>
                  <a:srgbClr val="7030A0"/>
                </a:solidFill>
              </a:rPr>
              <a:t>now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8C2E834-3240-43CF-C384-1E148668B6E9}"/>
              </a:ext>
            </a:extLst>
          </p:cNvPr>
          <p:cNvSpPr txBox="1">
            <a:spLocks/>
          </p:cNvSpPr>
          <p:nvPr/>
        </p:nvSpPr>
        <p:spPr>
          <a:xfrm>
            <a:off x="59822" y="4971176"/>
            <a:ext cx="1205804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>
                <a:solidFill>
                  <a:srgbClr val="C00000"/>
                </a:solidFill>
              </a:rPr>
              <a:t>end-user just inputs this line</a:t>
            </a:r>
          </a:p>
        </p:txBody>
      </p:sp>
    </p:spTree>
    <p:extLst>
      <p:ext uri="{BB962C8B-B14F-4D97-AF65-F5344CB8AC3E}">
        <p14:creationId xmlns:p14="http://schemas.microsoft.com/office/powerpoint/2010/main" val="3667883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D67F-375F-61EA-D409-45D822CCC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702D6-6568-A381-7A86-DEE536D085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to retrieve </a:t>
            </a:r>
            <a:r>
              <a:rPr lang="en-US" dirty="0">
                <a:solidFill>
                  <a:srgbClr val="C00000"/>
                </a:solidFill>
              </a:rPr>
              <a:t>similar tasks </a:t>
            </a:r>
            <a:r>
              <a:rPr lang="en-US" dirty="0"/>
              <a:t>from a knowledge base?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Solution: </a:t>
            </a:r>
            <a:br>
              <a:rPr lang="en-US" dirty="0"/>
            </a:br>
            <a:r>
              <a:rPr lang="en-US" dirty="0"/>
              <a:t>Embedding, mapping an </a:t>
            </a:r>
            <a:r>
              <a:rPr lang="en-US" dirty="0">
                <a:solidFill>
                  <a:srgbClr val="C00000"/>
                </a:solidFill>
                <a:ea typeface="+mn-ea"/>
                <a:cs typeface="+mn-cs"/>
              </a:rPr>
              <a:t>entity</a:t>
            </a:r>
            <a:r>
              <a:rPr lang="en-US" dirty="0"/>
              <a:t> into a fixed length vector.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1D5BD1-DE6B-5053-7BA5-344B4323E154}"/>
              </a:ext>
            </a:extLst>
          </p:cNvPr>
          <p:cNvSpPr txBox="1"/>
          <p:nvPr/>
        </p:nvSpPr>
        <p:spPr>
          <a:xfrm>
            <a:off x="1487666" y="3944355"/>
            <a:ext cx="9216667" cy="523220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word, document, Amazon product, Netflix movie…(Entity2Vec) 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D665022-E444-5E75-5AD9-792E93C94334}"/>
              </a:ext>
            </a:extLst>
          </p:cNvPr>
          <p:cNvCxnSpPr>
            <a:cxnSpLocks/>
          </p:cNvCxnSpPr>
          <p:nvPr/>
        </p:nvCxnSpPr>
        <p:spPr>
          <a:xfrm>
            <a:off x="5800451" y="3272180"/>
            <a:ext cx="0" cy="67217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822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DA20F-1DEB-6757-6829-C404CC9D1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0691E-C392-2B88-C7A7-CFF5269249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Vector Embeddings for behavior-tree tasks</a:t>
            </a:r>
          </a:p>
        </p:txBody>
      </p:sp>
      <p:pic>
        <p:nvPicPr>
          <p:cNvPr id="4" name="Graphic 3" descr="Thought bubble outline">
            <a:extLst>
              <a:ext uri="{FF2B5EF4-FFF2-40B4-BE49-F238E27FC236}">
                <a16:creationId xmlns:a16="http://schemas.microsoft.com/office/drawing/2014/main" id="{EF04F7F4-6731-78D5-CBDB-359C4039D0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2930" y="1695141"/>
            <a:ext cx="4631901" cy="365283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B85CC62-1ED2-34FB-0BED-1876A1FE18FE}"/>
              </a:ext>
            </a:extLst>
          </p:cNvPr>
          <p:cNvSpPr/>
          <p:nvPr/>
        </p:nvSpPr>
        <p:spPr>
          <a:xfrm rot="900000">
            <a:off x="7013369" y="2195593"/>
            <a:ext cx="1794550" cy="2770996"/>
          </a:xfrm>
          <a:prstGeom prst="ellipse">
            <a:avLst/>
          </a:prstGeom>
          <a:solidFill>
            <a:srgbClr val="EDF7FF"/>
          </a:solidFill>
          <a:ln w="57150" cap="flat" cmpd="sng" algn="ctr">
            <a:solidFill>
              <a:srgbClr val="7F1F7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solidFill>
                  <a:srgbClr val="4472C4"/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1AB64A-E0D4-9923-5103-9C80D1E229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5671" y="2514291"/>
            <a:ext cx="2067662" cy="120366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E991FE1-16A6-DD5D-A332-6B6F25D2B177}"/>
              </a:ext>
            </a:extLst>
          </p:cNvPr>
          <p:cNvSpPr/>
          <p:nvPr/>
        </p:nvSpPr>
        <p:spPr>
          <a:xfrm>
            <a:off x="8012071" y="2898667"/>
            <a:ext cx="134873" cy="134873"/>
          </a:xfrm>
          <a:prstGeom prst="ellipse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F931F09-81E1-4232-BD03-96926DB8DA99}"/>
              </a:ext>
            </a:extLst>
          </p:cNvPr>
          <p:cNvSpPr/>
          <p:nvPr/>
        </p:nvSpPr>
        <p:spPr>
          <a:xfrm>
            <a:off x="8299344" y="3531807"/>
            <a:ext cx="134873" cy="134873"/>
          </a:xfrm>
          <a:prstGeom prst="ellipse">
            <a:avLst/>
          </a:prstGeom>
          <a:solidFill>
            <a:srgbClr val="70AD47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F8B401A-C3B0-8B8A-4B4C-F8DAA409C3F9}"/>
              </a:ext>
            </a:extLst>
          </p:cNvPr>
          <p:cNvSpPr/>
          <p:nvPr/>
        </p:nvSpPr>
        <p:spPr>
          <a:xfrm>
            <a:off x="7612021" y="3936892"/>
            <a:ext cx="134873" cy="134873"/>
          </a:xfrm>
          <a:prstGeom prst="ellipse">
            <a:avLst/>
          </a:prstGeom>
          <a:solidFill>
            <a:srgbClr val="5B9BD5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E224AFE-289D-1B51-8A1B-A09211DBCD76}"/>
              </a:ext>
            </a:extLst>
          </p:cNvPr>
          <p:cNvSpPr/>
          <p:nvPr/>
        </p:nvSpPr>
        <p:spPr>
          <a:xfrm>
            <a:off x="4733505" y="2194029"/>
            <a:ext cx="3227832" cy="655542"/>
          </a:xfrm>
          <a:custGeom>
            <a:avLst/>
            <a:gdLst>
              <a:gd name="connsiteX0" fmla="*/ 0 w 3227832"/>
              <a:gd name="connsiteY0" fmla="*/ 381222 h 655542"/>
              <a:gd name="connsiteX1" fmla="*/ 2029968 w 3227832"/>
              <a:gd name="connsiteY1" fmla="*/ 6318 h 655542"/>
              <a:gd name="connsiteX2" fmla="*/ 3227832 w 3227832"/>
              <a:gd name="connsiteY2" fmla="*/ 655542 h 655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7832" h="655542">
                <a:moveTo>
                  <a:pt x="0" y="381222"/>
                </a:moveTo>
                <a:cubicBezTo>
                  <a:pt x="745998" y="170910"/>
                  <a:pt x="1491996" y="-39402"/>
                  <a:pt x="2029968" y="6318"/>
                </a:cubicBezTo>
                <a:cubicBezTo>
                  <a:pt x="2567940" y="52038"/>
                  <a:pt x="2897886" y="353790"/>
                  <a:pt x="3227832" y="655542"/>
                </a:cubicBezTo>
              </a:path>
            </a:pathLst>
          </a:custGeom>
          <a:noFill/>
          <a:ln w="19050" cap="flat" cmpd="sng" algn="ctr">
            <a:solidFill>
              <a:srgbClr val="ED7D31"/>
            </a:solidFill>
            <a:prstDash val="dash"/>
            <a:miter lim="800000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32527D-C01D-D94B-96ED-C6A8A69B36AC}"/>
              </a:ext>
            </a:extLst>
          </p:cNvPr>
          <p:cNvSpPr/>
          <p:nvPr/>
        </p:nvSpPr>
        <p:spPr>
          <a:xfrm>
            <a:off x="4596345" y="3083392"/>
            <a:ext cx="3584448" cy="461123"/>
          </a:xfrm>
          <a:custGeom>
            <a:avLst/>
            <a:gdLst>
              <a:gd name="connsiteX0" fmla="*/ 0 w 3584448"/>
              <a:gd name="connsiteY0" fmla="*/ 278243 h 461123"/>
              <a:gd name="connsiteX1" fmla="*/ 1755648 w 3584448"/>
              <a:gd name="connsiteY1" fmla="*/ 3923 h 461123"/>
              <a:gd name="connsiteX2" fmla="*/ 3584448 w 3584448"/>
              <a:gd name="connsiteY2" fmla="*/ 461123 h 461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84448" h="461123">
                <a:moveTo>
                  <a:pt x="0" y="278243"/>
                </a:moveTo>
                <a:cubicBezTo>
                  <a:pt x="579120" y="125843"/>
                  <a:pt x="1158240" y="-26557"/>
                  <a:pt x="1755648" y="3923"/>
                </a:cubicBezTo>
                <a:cubicBezTo>
                  <a:pt x="2353056" y="34403"/>
                  <a:pt x="2968752" y="247763"/>
                  <a:pt x="3584448" y="461123"/>
                </a:cubicBezTo>
              </a:path>
            </a:pathLst>
          </a:custGeom>
          <a:noFill/>
          <a:ln w="19050" cap="flat" cmpd="sng" algn="ctr">
            <a:solidFill>
              <a:srgbClr val="70AD47"/>
            </a:solidFill>
            <a:prstDash val="dash"/>
            <a:miter lim="800000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C250669-4F83-DBB9-42C7-04469F9B9C78}"/>
              </a:ext>
            </a:extLst>
          </p:cNvPr>
          <p:cNvSpPr/>
          <p:nvPr/>
        </p:nvSpPr>
        <p:spPr>
          <a:xfrm>
            <a:off x="3270464" y="3416499"/>
            <a:ext cx="4327157" cy="1258136"/>
          </a:xfrm>
          <a:custGeom>
            <a:avLst/>
            <a:gdLst>
              <a:gd name="connsiteX0" fmla="*/ 0 w 4160520"/>
              <a:gd name="connsiteY0" fmla="*/ 0 h 1258136"/>
              <a:gd name="connsiteX1" fmla="*/ 1389888 w 4160520"/>
              <a:gd name="connsiteY1" fmla="*/ 1179576 h 1258136"/>
              <a:gd name="connsiteX2" fmla="*/ 3419856 w 4160520"/>
              <a:gd name="connsiteY2" fmla="*/ 1106424 h 1258136"/>
              <a:gd name="connsiteX3" fmla="*/ 4160520 w 4160520"/>
              <a:gd name="connsiteY3" fmla="*/ 768096 h 1258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0520" h="1258136">
                <a:moveTo>
                  <a:pt x="0" y="0"/>
                </a:moveTo>
                <a:cubicBezTo>
                  <a:pt x="409956" y="497586"/>
                  <a:pt x="819912" y="995172"/>
                  <a:pt x="1389888" y="1179576"/>
                </a:cubicBezTo>
                <a:cubicBezTo>
                  <a:pt x="1959864" y="1363980"/>
                  <a:pt x="2958084" y="1175004"/>
                  <a:pt x="3419856" y="1106424"/>
                </a:cubicBezTo>
                <a:cubicBezTo>
                  <a:pt x="3881628" y="1037844"/>
                  <a:pt x="4021074" y="902970"/>
                  <a:pt x="4160520" y="768096"/>
                </a:cubicBezTo>
              </a:path>
            </a:pathLst>
          </a:custGeom>
          <a:noFill/>
          <a:ln w="19050" cap="flat" cmpd="sng" algn="ctr">
            <a:solidFill>
              <a:srgbClr val="5B9BD5"/>
            </a:solidFill>
            <a:prstDash val="dash"/>
            <a:miter lim="800000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AA7325-AE53-EC90-21C0-1913BA27A168}"/>
              </a:ext>
            </a:extLst>
          </p:cNvPr>
          <p:cNvSpPr txBox="1"/>
          <p:nvPr/>
        </p:nvSpPr>
        <p:spPr>
          <a:xfrm>
            <a:off x="2154897" y="5151612"/>
            <a:ext cx="3227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F3F59"/>
                </a:solidFill>
                <a:latin typeface="Calibri" panose="020F0502020204030204"/>
                <a:cs typeface="Times New Roman" panose="02020603050405020304" pitchFamily="18" charset="0"/>
              </a:rPr>
              <a:t>Knowledge base storing tasks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883452-9ED3-43BA-1FFF-9AE29CB52D57}"/>
              </a:ext>
            </a:extLst>
          </p:cNvPr>
          <p:cNvSpPr txBox="1"/>
          <p:nvPr/>
        </p:nvSpPr>
        <p:spPr>
          <a:xfrm>
            <a:off x="6604495" y="5152937"/>
            <a:ext cx="2990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           </a:t>
            </a:r>
            <a:r>
              <a:rPr lang="en-US" sz="2000" dirty="0">
                <a:solidFill>
                  <a:srgbClr val="5F3F59"/>
                </a:solidFill>
                <a:latin typeface="Calibri" panose="020F0502020204030204"/>
                <a:cs typeface="Times New Roman" panose="02020603050405020304" pitchFamily="18" charset="0"/>
              </a:rPr>
              <a:t>Vector space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AB03CD-EB8C-F3A0-D478-2149C1F0652D}"/>
              </a:ext>
            </a:extLst>
          </p:cNvPr>
          <p:cNvSpPr/>
          <p:nvPr/>
        </p:nvSpPr>
        <p:spPr>
          <a:xfrm>
            <a:off x="9283182" y="2894644"/>
            <a:ext cx="219196" cy="364875"/>
          </a:xfrm>
          <a:prstGeom prst="rect">
            <a:avLst/>
          </a:prstGeom>
          <a:solidFill>
            <a:srgbClr val="70AD47">
              <a:lumMod val="75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B641C8-E18B-CCA2-7145-E51CFEA05B2B}"/>
              </a:ext>
            </a:extLst>
          </p:cNvPr>
          <p:cNvSpPr/>
          <p:nvPr/>
        </p:nvSpPr>
        <p:spPr>
          <a:xfrm>
            <a:off x="9502378" y="2894801"/>
            <a:ext cx="219196" cy="364875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8C4F48-B832-B881-DC6E-18427AB15953}"/>
              </a:ext>
            </a:extLst>
          </p:cNvPr>
          <p:cNvSpPr/>
          <p:nvPr/>
        </p:nvSpPr>
        <p:spPr>
          <a:xfrm>
            <a:off x="9721574" y="2894645"/>
            <a:ext cx="219196" cy="364875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74567B-9C99-4C07-1414-497A4AF19A05}"/>
              </a:ext>
            </a:extLst>
          </p:cNvPr>
          <p:cNvSpPr/>
          <p:nvPr/>
        </p:nvSpPr>
        <p:spPr>
          <a:xfrm>
            <a:off x="9940770" y="2894645"/>
            <a:ext cx="219196" cy="364875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A3714DB-04B2-374F-9C87-B52E62CAD52D}"/>
              </a:ext>
            </a:extLst>
          </p:cNvPr>
          <p:cNvSpPr/>
          <p:nvPr/>
        </p:nvSpPr>
        <p:spPr>
          <a:xfrm>
            <a:off x="9286059" y="2107047"/>
            <a:ext cx="219196" cy="364875"/>
          </a:xfrm>
          <a:prstGeom prst="rect">
            <a:avLst/>
          </a:prstGeom>
          <a:solidFill>
            <a:srgbClr val="ED7D31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ADCC45-11DC-73FD-A367-42EDAC6E7329}"/>
              </a:ext>
            </a:extLst>
          </p:cNvPr>
          <p:cNvSpPr/>
          <p:nvPr/>
        </p:nvSpPr>
        <p:spPr>
          <a:xfrm>
            <a:off x="9505255" y="2107204"/>
            <a:ext cx="219196" cy="364875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3DCD6E6-4249-3568-57CA-F70DDA80462F}"/>
              </a:ext>
            </a:extLst>
          </p:cNvPr>
          <p:cNvSpPr/>
          <p:nvPr/>
        </p:nvSpPr>
        <p:spPr>
          <a:xfrm>
            <a:off x="9724451" y="2107048"/>
            <a:ext cx="219196" cy="364875"/>
          </a:xfrm>
          <a:prstGeom prst="rect">
            <a:avLst/>
          </a:prstGeom>
          <a:solidFill>
            <a:srgbClr val="ED7D31">
              <a:lumMod val="5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F0DB23-341A-BFF4-0268-911D5DB4DD03}"/>
              </a:ext>
            </a:extLst>
          </p:cNvPr>
          <p:cNvSpPr/>
          <p:nvPr/>
        </p:nvSpPr>
        <p:spPr>
          <a:xfrm>
            <a:off x="9943647" y="2107048"/>
            <a:ext cx="219196" cy="364875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FEC124-A7C4-FD38-E20F-6974F0047808}"/>
              </a:ext>
            </a:extLst>
          </p:cNvPr>
          <p:cNvSpPr/>
          <p:nvPr/>
        </p:nvSpPr>
        <p:spPr>
          <a:xfrm>
            <a:off x="9313567" y="4370778"/>
            <a:ext cx="219196" cy="364875"/>
          </a:xfrm>
          <a:prstGeom prst="rect">
            <a:avLst/>
          </a:prstGeom>
          <a:solidFill>
            <a:srgbClr val="5B9BD5">
              <a:lumMod val="60000"/>
              <a:lumOff val="4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E43364-6F92-0D36-7633-C4EBCE4AEE37}"/>
              </a:ext>
            </a:extLst>
          </p:cNvPr>
          <p:cNvSpPr/>
          <p:nvPr/>
        </p:nvSpPr>
        <p:spPr>
          <a:xfrm>
            <a:off x="9532763" y="4370935"/>
            <a:ext cx="219196" cy="364875"/>
          </a:xfrm>
          <a:prstGeom prst="rect">
            <a:avLst/>
          </a:prstGeom>
          <a:solidFill>
            <a:srgbClr val="5B9BD5">
              <a:lumMod val="75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94DC931-D9E2-57F4-30A4-9927C9C598E7}"/>
              </a:ext>
            </a:extLst>
          </p:cNvPr>
          <p:cNvSpPr/>
          <p:nvPr/>
        </p:nvSpPr>
        <p:spPr>
          <a:xfrm>
            <a:off x="9751959" y="4370779"/>
            <a:ext cx="219196" cy="364875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5818587-C751-7BC6-4DCD-F4E40AE8CEA4}"/>
              </a:ext>
            </a:extLst>
          </p:cNvPr>
          <p:cNvSpPr/>
          <p:nvPr/>
        </p:nvSpPr>
        <p:spPr>
          <a:xfrm>
            <a:off x="9971155" y="4370779"/>
            <a:ext cx="219196" cy="364875"/>
          </a:xfrm>
          <a:prstGeom prst="rect">
            <a:avLst/>
          </a:prstGeom>
          <a:solidFill>
            <a:srgbClr val="5B9BD5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7" name="Isosceles Triangle 17">
            <a:extLst>
              <a:ext uri="{FF2B5EF4-FFF2-40B4-BE49-F238E27FC236}">
                <a16:creationId xmlns:a16="http://schemas.microsoft.com/office/drawing/2014/main" id="{EA690961-BFC7-17F9-6F2A-C65C954C7F89}"/>
              </a:ext>
            </a:extLst>
          </p:cNvPr>
          <p:cNvSpPr/>
          <p:nvPr/>
        </p:nvSpPr>
        <p:spPr>
          <a:xfrm flipV="1">
            <a:off x="8221121" y="2471921"/>
            <a:ext cx="1971062" cy="451596"/>
          </a:xfrm>
          <a:custGeom>
            <a:avLst/>
            <a:gdLst>
              <a:gd name="connsiteX0" fmla="*/ 0 w 2552942"/>
              <a:gd name="connsiteY0" fmla="*/ 700223 h 700223"/>
              <a:gd name="connsiteX1" fmla="*/ 1731329 w 2552942"/>
              <a:gd name="connsiteY1" fmla="*/ 0 h 700223"/>
              <a:gd name="connsiteX2" fmla="*/ 2552942 w 2552942"/>
              <a:gd name="connsiteY2" fmla="*/ 700223 h 700223"/>
              <a:gd name="connsiteX3" fmla="*/ 0 w 2552942"/>
              <a:gd name="connsiteY3" fmla="*/ 700223 h 700223"/>
              <a:gd name="connsiteX0" fmla="*/ 354646 w 2907588"/>
              <a:gd name="connsiteY0" fmla="*/ 862148 h 862148"/>
              <a:gd name="connsiteX1" fmla="*/ 0 w 2907588"/>
              <a:gd name="connsiteY1" fmla="*/ 0 h 862148"/>
              <a:gd name="connsiteX2" fmla="*/ 2907588 w 2907588"/>
              <a:gd name="connsiteY2" fmla="*/ 862148 h 862148"/>
              <a:gd name="connsiteX3" fmla="*/ 354646 w 2907588"/>
              <a:gd name="connsiteY3" fmla="*/ 862148 h 862148"/>
              <a:gd name="connsiteX0" fmla="*/ 3281302 w 5834244"/>
              <a:gd name="connsiteY0" fmla="*/ 412187 h 412187"/>
              <a:gd name="connsiteX1" fmla="*/ 0 w 5834244"/>
              <a:gd name="connsiteY1" fmla="*/ 0 h 412187"/>
              <a:gd name="connsiteX2" fmla="*/ 5834244 w 5834244"/>
              <a:gd name="connsiteY2" fmla="*/ 412187 h 412187"/>
              <a:gd name="connsiteX3" fmla="*/ 3281302 w 5834244"/>
              <a:gd name="connsiteY3" fmla="*/ 412187 h 412187"/>
              <a:gd name="connsiteX0" fmla="*/ 3281302 w 5863630"/>
              <a:gd name="connsiteY0" fmla="*/ 412187 h 412187"/>
              <a:gd name="connsiteX1" fmla="*/ 0 w 5863630"/>
              <a:gd name="connsiteY1" fmla="*/ 0 h 412187"/>
              <a:gd name="connsiteX2" fmla="*/ 5863630 w 5863630"/>
              <a:gd name="connsiteY2" fmla="*/ 412187 h 412187"/>
              <a:gd name="connsiteX3" fmla="*/ 3281302 w 5863630"/>
              <a:gd name="connsiteY3" fmla="*/ 412187 h 412187"/>
              <a:gd name="connsiteX0" fmla="*/ 3281302 w 5922401"/>
              <a:gd name="connsiteY0" fmla="*/ 412187 h 412187"/>
              <a:gd name="connsiteX1" fmla="*/ 0 w 5922401"/>
              <a:gd name="connsiteY1" fmla="*/ 0 h 412187"/>
              <a:gd name="connsiteX2" fmla="*/ 5922401 w 5922401"/>
              <a:gd name="connsiteY2" fmla="*/ 412187 h 412187"/>
              <a:gd name="connsiteX3" fmla="*/ 3281302 w 5922401"/>
              <a:gd name="connsiteY3" fmla="*/ 412187 h 412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2401" h="412187">
                <a:moveTo>
                  <a:pt x="3281302" y="412187"/>
                </a:moveTo>
                <a:lnTo>
                  <a:pt x="0" y="0"/>
                </a:lnTo>
                <a:lnTo>
                  <a:pt x="5922401" y="412187"/>
                </a:lnTo>
                <a:lnTo>
                  <a:pt x="3281302" y="412187"/>
                </a:lnTo>
                <a:close/>
              </a:path>
            </a:pathLst>
          </a:custGeom>
          <a:solidFill>
            <a:srgbClr val="ED7D31">
              <a:alpha val="34000"/>
            </a:srgbClr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Isosceles Triangle 17">
            <a:extLst>
              <a:ext uri="{FF2B5EF4-FFF2-40B4-BE49-F238E27FC236}">
                <a16:creationId xmlns:a16="http://schemas.microsoft.com/office/drawing/2014/main" id="{BBF0B689-9CEA-9E7F-A4CE-089EF28F1106}"/>
              </a:ext>
            </a:extLst>
          </p:cNvPr>
          <p:cNvSpPr/>
          <p:nvPr/>
        </p:nvSpPr>
        <p:spPr>
          <a:xfrm flipV="1">
            <a:off x="8455700" y="3259519"/>
            <a:ext cx="1733606" cy="284996"/>
          </a:xfrm>
          <a:custGeom>
            <a:avLst/>
            <a:gdLst>
              <a:gd name="connsiteX0" fmla="*/ 0 w 2552942"/>
              <a:gd name="connsiteY0" fmla="*/ 700223 h 700223"/>
              <a:gd name="connsiteX1" fmla="*/ 1731329 w 2552942"/>
              <a:gd name="connsiteY1" fmla="*/ 0 h 700223"/>
              <a:gd name="connsiteX2" fmla="*/ 2552942 w 2552942"/>
              <a:gd name="connsiteY2" fmla="*/ 700223 h 700223"/>
              <a:gd name="connsiteX3" fmla="*/ 0 w 2552942"/>
              <a:gd name="connsiteY3" fmla="*/ 700223 h 700223"/>
              <a:gd name="connsiteX0" fmla="*/ 354646 w 2907588"/>
              <a:gd name="connsiteY0" fmla="*/ 862148 h 862148"/>
              <a:gd name="connsiteX1" fmla="*/ 0 w 2907588"/>
              <a:gd name="connsiteY1" fmla="*/ 0 h 862148"/>
              <a:gd name="connsiteX2" fmla="*/ 2907588 w 2907588"/>
              <a:gd name="connsiteY2" fmla="*/ 862148 h 862148"/>
              <a:gd name="connsiteX3" fmla="*/ 354646 w 2907588"/>
              <a:gd name="connsiteY3" fmla="*/ 862148 h 862148"/>
              <a:gd name="connsiteX0" fmla="*/ 3281302 w 5834244"/>
              <a:gd name="connsiteY0" fmla="*/ 412187 h 412187"/>
              <a:gd name="connsiteX1" fmla="*/ 0 w 5834244"/>
              <a:gd name="connsiteY1" fmla="*/ 0 h 412187"/>
              <a:gd name="connsiteX2" fmla="*/ 5834244 w 5834244"/>
              <a:gd name="connsiteY2" fmla="*/ 412187 h 412187"/>
              <a:gd name="connsiteX3" fmla="*/ 3281302 w 5834244"/>
              <a:gd name="connsiteY3" fmla="*/ 412187 h 412187"/>
              <a:gd name="connsiteX0" fmla="*/ 2927252 w 5834244"/>
              <a:gd name="connsiteY0" fmla="*/ 419733 h 419733"/>
              <a:gd name="connsiteX1" fmla="*/ 0 w 5834244"/>
              <a:gd name="connsiteY1" fmla="*/ 0 h 419733"/>
              <a:gd name="connsiteX2" fmla="*/ 5834244 w 5834244"/>
              <a:gd name="connsiteY2" fmla="*/ 412187 h 419733"/>
              <a:gd name="connsiteX3" fmla="*/ 2927252 w 5834244"/>
              <a:gd name="connsiteY3" fmla="*/ 419733 h 419733"/>
              <a:gd name="connsiteX0" fmla="*/ 2927252 w 5930802"/>
              <a:gd name="connsiteY0" fmla="*/ 419733 h 419733"/>
              <a:gd name="connsiteX1" fmla="*/ 0 w 5930802"/>
              <a:gd name="connsiteY1" fmla="*/ 0 h 419733"/>
              <a:gd name="connsiteX2" fmla="*/ 5930802 w 5930802"/>
              <a:gd name="connsiteY2" fmla="*/ 412187 h 419733"/>
              <a:gd name="connsiteX3" fmla="*/ 2927252 w 5930802"/>
              <a:gd name="connsiteY3" fmla="*/ 419733 h 419733"/>
              <a:gd name="connsiteX0" fmla="*/ 2701952 w 5705502"/>
              <a:gd name="connsiteY0" fmla="*/ 419733 h 419733"/>
              <a:gd name="connsiteX1" fmla="*/ 0 w 5705502"/>
              <a:gd name="connsiteY1" fmla="*/ 0 h 419733"/>
              <a:gd name="connsiteX2" fmla="*/ 5705502 w 5705502"/>
              <a:gd name="connsiteY2" fmla="*/ 412187 h 419733"/>
              <a:gd name="connsiteX3" fmla="*/ 2701952 w 5705502"/>
              <a:gd name="connsiteY3" fmla="*/ 419733 h 41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05502" h="419733">
                <a:moveTo>
                  <a:pt x="2701952" y="419733"/>
                </a:moveTo>
                <a:lnTo>
                  <a:pt x="0" y="0"/>
                </a:lnTo>
                <a:lnTo>
                  <a:pt x="5705502" y="412187"/>
                </a:lnTo>
                <a:lnTo>
                  <a:pt x="2701952" y="419733"/>
                </a:lnTo>
                <a:close/>
              </a:path>
            </a:pathLst>
          </a:custGeom>
          <a:solidFill>
            <a:srgbClr val="70AD47">
              <a:alpha val="34000"/>
            </a:srgbClr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17">
            <a:extLst>
              <a:ext uri="{FF2B5EF4-FFF2-40B4-BE49-F238E27FC236}">
                <a16:creationId xmlns:a16="http://schemas.microsoft.com/office/drawing/2014/main" id="{F8CC919F-8632-91EB-D09B-4EA68CB7BF34}"/>
              </a:ext>
            </a:extLst>
          </p:cNvPr>
          <p:cNvSpPr/>
          <p:nvPr/>
        </p:nvSpPr>
        <p:spPr>
          <a:xfrm flipV="1">
            <a:off x="7815232" y="4026795"/>
            <a:ext cx="2421653" cy="342658"/>
          </a:xfrm>
          <a:custGeom>
            <a:avLst/>
            <a:gdLst>
              <a:gd name="connsiteX0" fmla="*/ 0 w 2552942"/>
              <a:gd name="connsiteY0" fmla="*/ 700223 h 700223"/>
              <a:gd name="connsiteX1" fmla="*/ 1731329 w 2552942"/>
              <a:gd name="connsiteY1" fmla="*/ 0 h 700223"/>
              <a:gd name="connsiteX2" fmla="*/ 2552942 w 2552942"/>
              <a:gd name="connsiteY2" fmla="*/ 700223 h 700223"/>
              <a:gd name="connsiteX3" fmla="*/ 0 w 2552942"/>
              <a:gd name="connsiteY3" fmla="*/ 700223 h 700223"/>
              <a:gd name="connsiteX0" fmla="*/ 354646 w 2907588"/>
              <a:gd name="connsiteY0" fmla="*/ 862148 h 862148"/>
              <a:gd name="connsiteX1" fmla="*/ 0 w 2907588"/>
              <a:gd name="connsiteY1" fmla="*/ 0 h 862148"/>
              <a:gd name="connsiteX2" fmla="*/ 2907588 w 2907588"/>
              <a:gd name="connsiteY2" fmla="*/ 862148 h 862148"/>
              <a:gd name="connsiteX3" fmla="*/ 354646 w 2907588"/>
              <a:gd name="connsiteY3" fmla="*/ 862148 h 862148"/>
              <a:gd name="connsiteX0" fmla="*/ 3281302 w 5834244"/>
              <a:gd name="connsiteY0" fmla="*/ 412187 h 412187"/>
              <a:gd name="connsiteX1" fmla="*/ 0 w 5834244"/>
              <a:gd name="connsiteY1" fmla="*/ 0 h 412187"/>
              <a:gd name="connsiteX2" fmla="*/ 5834244 w 5834244"/>
              <a:gd name="connsiteY2" fmla="*/ 412187 h 412187"/>
              <a:gd name="connsiteX3" fmla="*/ 3281302 w 5834244"/>
              <a:gd name="connsiteY3" fmla="*/ 412187 h 412187"/>
              <a:gd name="connsiteX0" fmla="*/ 2927252 w 5834244"/>
              <a:gd name="connsiteY0" fmla="*/ 419733 h 419733"/>
              <a:gd name="connsiteX1" fmla="*/ 0 w 5834244"/>
              <a:gd name="connsiteY1" fmla="*/ 0 h 419733"/>
              <a:gd name="connsiteX2" fmla="*/ 5834244 w 5834244"/>
              <a:gd name="connsiteY2" fmla="*/ 412187 h 419733"/>
              <a:gd name="connsiteX3" fmla="*/ 2927252 w 5834244"/>
              <a:gd name="connsiteY3" fmla="*/ 419733 h 419733"/>
              <a:gd name="connsiteX0" fmla="*/ 2927252 w 5930802"/>
              <a:gd name="connsiteY0" fmla="*/ 419733 h 419733"/>
              <a:gd name="connsiteX1" fmla="*/ 0 w 5930802"/>
              <a:gd name="connsiteY1" fmla="*/ 0 h 419733"/>
              <a:gd name="connsiteX2" fmla="*/ 5930802 w 5930802"/>
              <a:gd name="connsiteY2" fmla="*/ 412187 h 419733"/>
              <a:gd name="connsiteX3" fmla="*/ 2927252 w 5930802"/>
              <a:gd name="connsiteY3" fmla="*/ 419733 h 419733"/>
              <a:gd name="connsiteX0" fmla="*/ 2701952 w 5705502"/>
              <a:gd name="connsiteY0" fmla="*/ 419733 h 419733"/>
              <a:gd name="connsiteX1" fmla="*/ 0 w 5705502"/>
              <a:gd name="connsiteY1" fmla="*/ 0 h 419733"/>
              <a:gd name="connsiteX2" fmla="*/ 5705502 w 5705502"/>
              <a:gd name="connsiteY2" fmla="*/ 412187 h 419733"/>
              <a:gd name="connsiteX3" fmla="*/ 2701952 w 5705502"/>
              <a:gd name="connsiteY3" fmla="*/ 419733 h 419733"/>
              <a:gd name="connsiteX0" fmla="*/ 2701952 w 5343614"/>
              <a:gd name="connsiteY0" fmla="*/ 1286058 h 1286058"/>
              <a:gd name="connsiteX1" fmla="*/ 0 w 5343614"/>
              <a:gd name="connsiteY1" fmla="*/ 866325 h 1286058"/>
              <a:gd name="connsiteX2" fmla="*/ 5343614 w 5343614"/>
              <a:gd name="connsiteY2" fmla="*/ 0 h 1286058"/>
              <a:gd name="connsiteX3" fmla="*/ 2701952 w 5343614"/>
              <a:gd name="connsiteY3" fmla="*/ 1286058 h 1286058"/>
              <a:gd name="connsiteX0" fmla="*/ 2359110 w 5343614"/>
              <a:gd name="connsiteY0" fmla="*/ 24592 h 866325"/>
              <a:gd name="connsiteX1" fmla="*/ 0 w 5343614"/>
              <a:gd name="connsiteY1" fmla="*/ 866325 h 866325"/>
              <a:gd name="connsiteX2" fmla="*/ 5343614 w 5343614"/>
              <a:gd name="connsiteY2" fmla="*/ 0 h 866325"/>
              <a:gd name="connsiteX3" fmla="*/ 2359110 w 5343614"/>
              <a:gd name="connsiteY3" fmla="*/ 24592 h 866325"/>
              <a:gd name="connsiteX0" fmla="*/ 4968526 w 7953030"/>
              <a:gd name="connsiteY0" fmla="*/ 24592 h 380490"/>
              <a:gd name="connsiteX1" fmla="*/ 0 w 7953030"/>
              <a:gd name="connsiteY1" fmla="*/ 380490 h 380490"/>
              <a:gd name="connsiteX2" fmla="*/ 7953030 w 7953030"/>
              <a:gd name="connsiteY2" fmla="*/ 0 h 380490"/>
              <a:gd name="connsiteX3" fmla="*/ 4968526 w 7953030"/>
              <a:gd name="connsiteY3" fmla="*/ 24592 h 380490"/>
              <a:gd name="connsiteX0" fmla="*/ 4724361 w 7953030"/>
              <a:gd name="connsiteY0" fmla="*/ 5313 h 380490"/>
              <a:gd name="connsiteX1" fmla="*/ 0 w 7953030"/>
              <a:gd name="connsiteY1" fmla="*/ 380490 h 380490"/>
              <a:gd name="connsiteX2" fmla="*/ 7953030 w 7953030"/>
              <a:gd name="connsiteY2" fmla="*/ 0 h 380490"/>
              <a:gd name="connsiteX3" fmla="*/ 4724361 w 7953030"/>
              <a:gd name="connsiteY3" fmla="*/ 5313 h 380490"/>
              <a:gd name="connsiteX0" fmla="*/ 4724361 w 7859119"/>
              <a:gd name="connsiteY0" fmla="*/ 5313 h 380490"/>
              <a:gd name="connsiteX1" fmla="*/ 0 w 7859119"/>
              <a:gd name="connsiteY1" fmla="*/ 380490 h 380490"/>
              <a:gd name="connsiteX2" fmla="*/ 7859119 w 7859119"/>
              <a:gd name="connsiteY2" fmla="*/ 0 h 380490"/>
              <a:gd name="connsiteX3" fmla="*/ 4724361 w 7859119"/>
              <a:gd name="connsiteY3" fmla="*/ 5313 h 38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59119" h="380490">
                <a:moveTo>
                  <a:pt x="4724361" y="5313"/>
                </a:moveTo>
                <a:lnTo>
                  <a:pt x="0" y="380490"/>
                </a:lnTo>
                <a:lnTo>
                  <a:pt x="7859119" y="0"/>
                </a:lnTo>
                <a:lnTo>
                  <a:pt x="4724361" y="5313"/>
                </a:lnTo>
                <a:close/>
              </a:path>
            </a:pathLst>
          </a:custGeom>
          <a:solidFill>
            <a:srgbClr val="5B9BD5">
              <a:alpha val="34000"/>
            </a:srgbClr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6D2729-02FF-F146-F88C-D2BD2BBE0E76}"/>
              </a:ext>
            </a:extLst>
          </p:cNvPr>
          <p:cNvSpPr txBox="1"/>
          <p:nvPr/>
        </p:nvSpPr>
        <p:spPr>
          <a:xfrm>
            <a:off x="2095500" y="6210987"/>
            <a:ext cx="9924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Yue Cao and C. S. George Lee, “Behavior-Tree Embeddings for Robot Task-Level Knowledge”, 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>
                <a:solidFill>
                  <a:schemeClr val="bg2"/>
                </a:solidFill>
              </a:rPr>
              <a:t>IROS, 2022</a:t>
            </a:r>
          </a:p>
        </p:txBody>
      </p:sp>
    </p:spTree>
    <p:extLst>
      <p:ext uri="{BB962C8B-B14F-4D97-AF65-F5344CB8AC3E}">
        <p14:creationId xmlns:p14="http://schemas.microsoft.com/office/powerpoint/2010/main" val="3394960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119F-D692-DA3C-783E-1CA10D93E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3AD01-3BB2-5892-3FAF-F20DE35123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Summary of behavior-tree task planning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33EBE7-8F98-86B4-7694-5A678CD1A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4782" y="2120759"/>
            <a:ext cx="2694322" cy="3657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5476019-8D1F-8615-C86C-FDBEE167E62C}"/>
              </a:ext>
            </a:extLst>
          </p:cNvPr>
          <p:cNvSpPr/>
          <p:nvPr/>
        </p:nvSpPr>
        <p:spPr>
          <a:xfrm>
            <a:off x="4069383" y="2331420"/>
            <a:ext cx="1719796" cy="1771271"/>
          </a:xfrm>
          <a:prstGeom prst="rect">
            <a:avLst/>
          </a:prstGeom>
          <a:noFill/>
          <a:ln w="12700">
            <a:solidFill>
              <a:srgbClr val="2E75B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BAD8D6-174C-53EB-93AA-1B4D16E421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723" y="2524375"/>
            <a:ext cx="3431671" cy="146304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819BF6-5E10-5E84-5EA1-D2208AED4917}"/>
              </a:ext>
            </a:extLst>
          </p:cNvPr>
          <p:cNvCxnSpPr/>
          <p:nvPr/>
        </p:nvCxnSpPr>
        <p:spPr>
          <a:xfrm>
            <a:off x="5796306" y="2856766"/>
            <a:ext cx="575289" cy="13927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A2CF3B7-FFFD-F41C-667B-D483CEE946FF}"/>
              </a:ext>
            </a:extLst>
          </p:cNvPr>
          <p:cNvCxnSpPr>
            <a:cxnSpLocks/>
          </p:cNvCxnSpPr>
          <p:nvPr/>
        </p:nvCxnSpPr>
        <p:spPr>
          <a:xfrm flipH="1">
            <a:off x="5774926" y="3385120"/>
            <a:ext cx="575289" cy="189217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D8D8EC3-704F-074A-9357-320D07EC120F}"/>
              </a:ext>
            </a:extLst>
          </p:cNvPr>
          <p:cNvSpPr txBox="1">
            <a:spLocks/>
          </p:cNvSpPr>
          <p:nvPr/>
        </p:nvSpPr>
        <p:spPr>
          <a:xfrm>
            <a:off x="7123780" y="4050214"/>
            <a:ext cx="2890142" cy="1083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83207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Vector embedding</a:t>
            </a:r>
            <a:b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46274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3C3C8-8D06-D00F-6A08-7122D9A9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1C6EAC-EE7A-F6D4-7E31-E56445A342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4490284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sz="2800" i="1" dirty="0"/>
              <a:t>“Plans ... provide nothing to a robot operationally.”</a:t>
            </a:r>
            <a:br>
              <a:rPr lang="en-US" sz="2800" i="1" dirty="0"/>
            </a:br>
            <a:r>
              <a:rPr lang="en-US" sz="2800" i="1" dirty="0"/>
              <a:t>						</a:t>
            </a:r>
            <a:r>
              <a:rPr lang="en-US" sz="2400" dirty="0"/>
              <a:t>Rodney Brooks, founder of iRobot </a:t>
            </a:r>
          </a:p>
          <a:p>
            <a:endParaRPr lang="en-US" sz="2400" dirty="0"/>
          </a:p>
          <a:p>
            <a:r>
              <a:rPr lang="en-US" sz="2800" dirty="0"/>
              <a:t>These generated </a:t>
            </a:r>
            <a:r>
              <a:rPr lang="en-US" sz="2800" dirty="0">
                <a:solidFill>
                  <a:srgbClr val="C00000"/>
                </a:solidFill>
              </a:rPr>
              <a:t>tasks</a:t>
            </a:r>
            <a:r>
              <a:rPr lang="en-US" sz="2800" dirty="0"/>
              <a:t> are </a:t>
            </a:r>
            <a:r>
              <a:rPr lang="en-US" sz="2800" dirty="0">
                <a:solidFill>
                  <a:srgbClr val="C00000"/>
                </a:solidFill>
              </a:rPr>
              <a:t>language-described</a:t>
            </a:r>
            <a:r>
              <a:rPr lang="en-US" sz="2800" dirty="0"/>
              <a:t>, </a:t>
            </a:r>
            <a:br>
              <a:rPr lang="en-US" sz="2800" dirty="0"/>
            </a:br>
            <a:r>
              <a:rPr lang="en-US" sz="2800" dirty="0"/>
              <a:t>but they are not yet linked with </a:t>
            </a:r>
            <a:r>
              <a:rPr lang="en-US" sz="2800" dirty="0">
                <a:solidFill>
                  <a:srgbClr val="C00000"/>
                </a:solidFill>
              </a:rPr>
              <a:t>low-level motor execution</a:t>
            </a:r>
            <a:r>
              <a:rPr lang="en-US" sz="2800" dirty="0"/>
              <a:t>.</a:t>
            </a:r>
            <a:br>
              <a:rPr lang="en-US" sz="2800" i="1" dirty="0"/>
            </a:br>
            <a:endParaRPr lang="en-US" sz="2800" dirty="0"/>
          </a:p>
          <a:p>
            <a:r>
              <a:rPr lang="en-US" sz="2800" dirty="0"/>
              <a:t>Using </a:t>
            </a:r>
            <a:r>
              <a:rPr lang="en-US" sz="2800" dirty="0">
                <a:solidFill>
                  <a:srgbClr val="C00000"/>
                </a:solidFill>
              </a:rPr>
              <a:t>LLMs</a:t>
            </a:r>
            <a:r>
              <a:rPr lang="en-US" sz="2800" dirty="0"/>
              <a:t> to realize this process?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D843FB-03DC-1E55-8395-2F7375C20B75}"/>
              </a:ext>
            </a:extLst>
          </p:cNvPr>
          <p:cNvSpPr txBox="1"/>
          <p:nvPr/>
        </p:nvSpPr>
        <p:spPr>
          <a:xfrm>
            <a:off x="1302213" y="6201556"/>
            <a:ext cx="9924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Brooks, R. A., “ Planning is Just a Way of Avoiding Figuring Out What To Do Next ﻿ ”, MIT Artificial Intelligence Laboratory, 1987</a:t>
            </a:r>
          </a:p>
          <a:p>
            <a:endParaRPr 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961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69D626-0DA5-FECF-3E95-8FCB79DBA0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46967"/>
            <a:ext cx="10515600" cy="374843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1. Intro: Towards Autonomous Robots</a:t>
            </a:r>
          </a:p>
          <a:p>
            <a:pPr marL="514350" indent="-514350">
              <a:buAutoNum type="arabicPeriod"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2. LLM for Planning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3. LLM for Acting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4. F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uture Plan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FC6074-5D02-A4D5-5462-1BE7D2355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4067092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2B420-756B-2075-61C9-9CEBF458C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F92AE-68F2-C788-3556-5CB0BD5A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6A3966-AB14-36D9-67E0-22E0A2BCF3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1097280"/>
          </a:xfrm>
        </p:spPr>
        <p:txBody>
          <a:bodyPr/>
          <a:lstStyle/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My Scope: manipulator primitive tasks, typically contact-rich.</a:t>
            </a:r>
          </a:p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Recap of manipulator interaction control:</a:t>
            </a:r>
          </a:p>
          <a:p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43EEE03F-0B6B-52EE-5B1D-5403A8283964}"/>
              </a:ext>
            </a:extLst>
          </p:cNvPr>
          <p:cNvSpPr/>
          <p:nvPr/>
        </p:nvSpPr>
        <p:spPr>
          <a:xfrm rot="5400000" flipV="1">
            <a:off x="4298977" y="755332"/>
            <a:ext cx="393647" cy="383562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FF07EC5-DFC2-A492-727F-2A3CD8E93960}"/>
              </a:ext>
            </a:extLst>
          </p:cNvPr>
          <p:cNvSpPr/>
          <p:nvPr/>
        </p:nvSpPr>
        <p:spPr>
          <a:xfrm>
            <a:off x="1217440" y="3457120"/>
            <a:ext cx="2721096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impedance control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8F8550-24EB-F38E-6185-CB2A21695E6E}"/>
              </a:ext>
            </a:extLst>
          </p:cNvPr>
          <p:cNvSpPr txBox="1"/>
          <p:nvPr/>
        </p:nvSpPr>
        <p:spPr>
          <a:xfrm>
            <a:off x="1710481" y="3070318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indirect approach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13F8C8-28C3-CA6A-3BA9-F2EBFD198281}"/>
              </a:ext>
            </a:extLst>
          </p:cNvPr>
          <p:cNvSpPr/>
          <p:nvPr/>
        </p:nvSpPr>
        <p:spPr>
          <a:xfrm>
            <a:off x="5053065" y="3457120"/>
            <a:ext cx="3205102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hybrid position/force control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2B50A24-2FA7-EABA-094D-E50A36CCCDA5}"/>
              </a:ext>
            </a:extLst>
          </p:cNvPr>
          <p:cNvSpPr txBox="1"/>
          <p:nvPr/>
        </p:nvSpPr>
        <p:spPr>
          <a:xfrm>
            <a:off x="5546106" y="3070318"/>
            <a:ext cx="1949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direct approach</a:t>
            </a:r>
          </a:p>
        </p:txBody>
      </p:sp>
    </p:spTree>
    <p:extLst>
      <p:ext uri="{BB962C8B-B14F-4D97-AF65-F5344CB8AC3E}">
        <p14:creationId xmlns:p14="http://schemas.microsoft.com/office/powerpoint/2010/main" val="5469789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4CF59-CD2A-AA4B-0562-5A4325F26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7DCF0-60A0-08CC-E001-B81E466FA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1B77B-34EE-2391-48C8-6485E69E3C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1097280"/>
          </a:xfrm>
        </p:spPr>
        <p:txBody>
          <a:bodyPr/>
          <a:lstStyle/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My Scope: manipulator primitive tasks, typically contact-rich.</a:t>
            </a:r>
          </a:p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Recap of manipulator interaction control:</a:t>
            </a:r>
          </a:p>
          <a:p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1123087C-D100-6A78-5699-44FDF6F95FE1}"/>
              </a:ext>
            </a:extLst>
          </p:cNvPr>
          <p:cNvSpPr/>
          <p:nvPr/>
        </p:nvSpPr>
        <p:spPr>
          <a:xfrm rot="5400000" flipV="1">
            <a:off x="4298977" y="755332"/>
            <a:ext cx="393647" cy="383562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9FD21C-A4C2-4FB7-EDCC-C433AB62BDB2}"/>
              </a:ext>
            </a:extLst>
          </p:cNvPr>
          <p:cNvSpPr/>
          <p:nvPr/>
        </p:nvSpPr>
        <p:spPr>
          <a:xfrm>
            <a:off x="1217440" y="3457120"/>
            <a:ext cx="2721096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impedance control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5A08D9-ED83-C54D-0466-9408CD851E11}"/>
              </a:ext>
            </a:extLst>
          </p:cNvPr>
          <p:cNvSpPr txBox="1"/>
          <p:nvPr/>
        </p:nvSpPr>
        <p:spPr>
          <a:xfrm>
            <a:off x="1710481" y="3070318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indirect approach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F6B75A-8A3D-BABC-18CF-FF663A16E267}"/>
              </a:ext>
            </a:extLst>
          </p:cNvPr>
          <p:cNvSpPr/>
          <p:nvPr/>
        </p:nvSpPr>
        <p:spPr>
          <a:xfrm>
            <a:off x="5053065" y="3457120"/>
            <a:ext cx="3205102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hybrid position/force control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173F89-2DCC-2B59-2684-020F81A8E2C3}"/>
              </a:ext>
            </a:extLst>
          </p:cNvPr>
          <p:cNvSpPr txBox="1"/>
          <p:nvPr/>
        </p:nvSpPr>
        <p:spPr>
          <a:xfrm>
            <a:off x="5546106" y="3070318"/>
            <a:ext cx="1949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direct approach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5EFB09-AE7D-8024-A174-1F3220EAC69E}"/>
              </a:ext>
            </a:extLst>
          </p:cNvPr>
          <p:cNvSpPr txBox="1"/>
          <p:nvPr/>
        </p:nvSpPr>
        <p:spPr>
          <a:xfrm>
            <a:off x="838200" y="4014260"/>
            <a:ext cx="3657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implicit model setting, </a:t>
            </a:r>
            <a:br>
              <a:rPr lang="en-US" dirty="0"/>
            </a:br>
            <a:r>
              <a:rPr lang="en-US" dirty="0"/>
              <a:t>need expertise to set parameters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EACF4C-E3D2-4668-ED3B-D58B1B9CB77D}"/>
              </a:ext>
            </a:extLst>
          </p:cNvPr>
          <p:cNvSpPr txBox="1"/>
          <p:nvPr/>
        </p:nvSpPr>
        <p:spPr>
          <a:xfrm>
            <a:off x="1217440" y="5286456"/>
            <a:ext cx="274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LLMs </a:t>
            </a:r>
            <a:r>
              <a:rPr lang="en-US" dirty="0">
                <a:solidFill>
                  <a:srgbClr val="C00000"/>
                </a:solidFill>
              </a:rPr>
              <a:t>are</a:t>
            </a:r>
            <a:r>
              <a:rPr lang="en-US" sz="1800" dirty="0">
                <a:solidFill>
                  <a:srgbClr val="C00000"/>
                </a:solidFill>
              </a:rPr>
              <a:t> bad at math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EE0D785-59E8-68C3-B6B5-27500C5E05FF}"/>
              </a:ext>
            </a:extLst>
          </p:cNvPr>
          <p:cNvCxnSpPr>
            <a:cxnSpLocks/>
          </p:cNvCxnSpPr>
          <p:nvPr/>
        </p:nvCxnSpPr>
        <p:spPr>
          <a:xfrm rot="5400000" flipH="1">
            <a:off x="2094660" y="4934911"/>
            <a:ext cx="548640" cy="0"/>
          </a:xfrm>
          <a:prstGeom prst="straightConnector1">
            <a:avLst/>
          </a:prstGeom>
          <a:ln w="38100">
            <a:solidFill>
              <a:srgbClr val="2E75B6"/>
            </a:solidFill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7743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7A07E-19E7-6248-B6BE-C141D4C24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F41B408-7DD8-93F0-2290-C3B1405B262E}"/>
              </a:ext>
            </a:extLst>
          </p:cNvPr>
          <p:cNvSpPr txBox="1"/>
          <p:nvPr/>
        </p:nvSpPr>
        <p:spPr>
          <a:xfrm>
            <a:off x="9163717" y="2714786"/>
            <a:ext cx="2321354" cy="2598947"/>
          </a:xfrm>
          <a:prstGeom prst="rect">
            <a:avLst/>
          </a:prstGeom>
          <a:noFill/>
          <a:ln w="19050">
            <a:solidFill>
              <a:srgbClr val="2E75B6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EB873-F7F4-759B-9627-C0428D0F8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CEF10-04CB-D7F4-C164-F8C28D532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1097280"/>
          </a:xfrm>
        </p:spPr>
        <p:txBody>
          <a:bodyPr/>
          <a:lstStyle/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My Scope: manipulator primitive tasks, typically contact-rich.</a:t>
            </a:r>
          </a:p>
          <a:p>
            <a:r>
              <a:rPr lang="en-US" sz="2400" dirty="0">
                <a:solidFill>
                  <a:srgbClr val="2B4550"/>
                </a:solidFill>
                <a:latin typeface="Helvetica Neue"/>
              </a:rPr>
              <a:t>Recap of manipulator interaction control:</a:t>
            </a:r>
          </a:p>
          <a:p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74C606EA-7511-9057-06A2-A2F88BDA51AE}"/>
              </a:ext>
            </a:extLst>
          </p:cNvPr>
          <p:cNvSpPr/>
          <p:nvPr/>
        </p:nvSpPr>
        <p:spPr>
          <a:xfrm rot="5400000" flipV="1">
            <a:off x="4298977" y="755332"/>
            <a:ext cx="393647" cy="383562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B6443E1-C19B-41A0-A704-EE415D3C1530}"/>
              </a:ext>
            </a:extLst>
          </p:cNvPr>
          <p:cNvSpPr/>
          <p:nvPr/>
        </p:nvSpPr>
        <p:spPr>
          <a:xfrm>
            <a:off x="1217440" y="3457120"/>
            <a:ext cx="2721096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impedance control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2F9E35-EB4B-47E6-C0CA-CE53658AFBEB}"/>
              </a:ext>
            </a:extLst>
          </p:cNvPr>
          <p:cNvSpPr txBox="1"/>
          <p:nvPr/>
        </p:nvSpPr>
        <p:spPr>
          <a:xfrm>
            <a:off x="1710481" y="3070318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indirect approach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9ECF35B-2B9E-8AF8-D691-C0CA8F70D56E}"/>
              </a:ext>
            </a:extLst>
          </p:cNvPr>
          <p:cNvSpPr/>
          <p:nvPr/>
        </p:nvSpPr>
        <p:spPr>
          <a:xfrm>
            <a:off x="5053065" y="3457120"/>
            <a:ext cx="3205102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hybrid position/force control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145E44-91C6-A9BC-D6B8-057CFC292AF5}"/>
              </a:ext>
            </a:extLst>
          </p:cNvPr>
          <p:cNvSpPr txBox="1"/>
          <p:nvPr/>
        </p:nvSpPr>
        <p:spPr>
          <a:xfrm>
            <a:off x="5546106" y="3070318"/>
            <a:ext cx="1949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75B6"/>
                </a:solidFill>
              </a:rPr>
              <a:t>direct approach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B674C3-2058-EB86-A38C-63E4CC165344}"/>
              </a:ext>
            </a:extLst>
          </p:cNvPr>
          <p:cNvSpPr txBox="1"/>
          <p:nvPr/>
        </p:nvSpPr>
        <p:spPr>
          <a:xfrm>
            <a:off x="838200" y="4014260"/>
            <a:ext cx="3657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implicit model setting, </a:t>
            </a:r>
            <a:br>
              <a:rPr lang="en-US" dirty="0"/>
            </a:br>
            <a:r>
              <a:rPr lang="en-US" dirty="0"/>
              <a:t>need expertise to set parameters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A9B4148-48A1-9FD5-0A10-E7F8CDE78574}"/>
              </a:ext>
            </a:extLst>
          </p:cNvPr>
          <p:cNvSpPr txBox="1"/>
          <p:nvPr/>
        </p:nvSpPr>
        <p:spPr>
          <a:xfrm>
            <a:off x="5016387" y="4014260"/>
            <a:ext cx="39055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simple and structured specification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93D25B-10F7-A032-205F-D0B184C0A390}"/>
              </a:ext>
            </a:extLst>
          </p:cNvPr>
          <p:cNvSpPr txBox="1"/>
          <p:nvPr/>
        </p:nvSpPr>
        <p:spPr>
          <a:xfrm>
            <a:off x="1217440" y="5286456"/>
            <a:ext cx="274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LLMs </a:t>
            </a:r>
            <a:r>
              <a:rPr lang="en-US" dirty="0">
                <a:solidFill>
                  <a:srgbClr val="C00000"/>
                </a:solidFill>
              </a:rPr>
              <a:t>are</a:t>
            </a:r>
            <a:r>
              <a:rPr lang="en-US" sz="1800" dirty="0">
                <a:solidFill>
                  <a:srgbClr val="C00000"/>
                </a:solidFill>
              </a:rPr>
              <a:t> bad at math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EC9AD4-020C-10C2-2455-0D6AD5A41982}"/>
              </a:ext>
            </a:extLst>
          </p:cNvPr>
          <p:cNvCxnSpPr>
            <a:cxnSpLocks/>
          </p:cNvCxnSpPr>
          <p:nvPr/>
        </p:nvCxnSpPr>
        <p:spPr>
          <a:xfrm rot="5400000" flipH="1">
            <a:off x="2094660" y="4934911"/>
            <a:ext cx="548640" cy="0"/>
          </a:xfrm>
          <a:prstGeom prst="straightConnector1">
            <a:avLst/>
          </a:prstGeom>
          <a:ln w="38100">
            <a:solidFill>
              <a:srgbClr val="2E75B6"/>
            </a:solidFill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ECBFC82-7D9E-63A2-6534-E7E73D0B8AAD}"/>
              </a:ext>
            </a:extLst>
          </p:cNvPr>
          <p:cNvCxnSpPr>
            <a:cxnSpLocks/>
          </p:cNvCxnSpPr>
          <p:nvPr/>
        </p:nvCxnSpPr>
        <p:spPr>
          <a:xfrm rot="5400000" flipH="1">
            <a:off x="6246312" y="4986944"/>
            <a:ext cx="548640" cy="0"/>
          </a:xfrm>
          <a:prstGeom prst="straightConnector1">
            <a:avLst/>
          </a:prstGeom>
          <a:ln w="38100">
            <a:solidFill>
              <a:srgbClr val="2E75B6"/>
            </a:solidFill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596FA02-6A02-4879-0443-57463DF88112}"/>
              </a:ext>
            </a:extLst>
          </p:cNvPr>
          <p:cNvSpPr txBox="1"/>
          <p:nvPr/>
        </p:nvSpPr>
        <p:spPr>
          <a:xfrm>
            <a:off x="4440045" y="5313296"/>
            <a:ext cx="53501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LLMs are good at dealing with structured form, </a:t>
            </a:r>
            <a:br>
              <a:rPr lang="en-US" sz="1800" dirty="0"/>
            </a:br>
            <a:r>
              <a:rPr lang="en-US" sz="1800" dirty="0"/>
              <a:t>think about the example of generating fake citations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C3A7B5-3DDD-9EF1-7ECE-FDF4F87278C6}"/>
              </a:ext>
            </a:extLst>
          </p:cNvPr>
          <p:cNvSpPr txBox="1"/>
          <p:nvPr/>
        </p:nvSpPr>
        <p:spPr>
          <a:xfrm>
            <a:off x="393617" y="6201556"/>
            <a:ext cx="114693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bg2"/>
                </a:solidFill>
              </a:rPr>
              <a:t> Hogan, N., “ Impedance Control: An Approach to Manipulation”, ACC, 1984. </a:t>
            </a:r>
            <a:r>
              <a:rPr lang="en-US" sz="1400" dirty="0" err="1">
                <a:solidFill>
                  <a:schemeClr val="bg2"/>
                </a:solidFill>
              </a:rPr>
              <a:t>doi</a:t>
            </a:r>
            <a:r>
              <a:rPr lang="en-US" sz="1400" dirty="0">
                <a:solidFill>
                  <a:schemeClr val="bg2"/>
                </a:solidFill>
              </a:rPr>
              <a:t>: 10.23919/ACC.1984.4788393 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bg2"/>
                </a:solidFill>
              </a:rPr>
              <a:t> Mason, M. T., “ Compliance and Force Control for Computer Controlled Manipulators ”, IEEE TSMC, 1981. </a:t>
            </a:r>
            <a:r>
              <a:rPr lang="en-US" sz="1400" dirty="0" err="1">
                <a:solidFill>
                  <a:schemeClr val="bg2"/>
                </a:solidFill>
              </a:rPr>
              <a:t>doi</a:t>
            </a:r>
            <a:r>
              <a:rPr lang="en-US" sz="1400" dirty="0">
                <a:solidFill>
                  <a:schemeClr val="bg2"/>
                </a:solidFill>
              </a:rPr>
              <a:t>: 10.1109/TSMC.1981.4308708</a:t>
            </a:r>
          </a:p>
        </p:txBody>
      </p:sp>
      <p:pic>
        <p:nvPicPr>
          <p:cNvPr id="10" name="Picture 9" descr="A math equations and numbers&#10;&#10;Description automatically generated">
            <a:extLst>
              <a:ext uri="{FF2B5EF4-FFF2-40B4-BE49-F238E27FC236}">
                <a16:creationId xmlns:a16="http://schemas.microsoft.com/office/drawing/2014/main" id="{407ABDC7-F7FE-52FD-5646-66DCA1DA7D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7633" t="44279" r="27699"/>
          <a:stretch/>
        </p:blipFill>
        <p:spPr>
          <a:xfrm>
            <a:off x="8921924" y="3726450"/>
            <a:ext cx="2659848" cy="9341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B06F63-2A20-A82F-2A96-9AB930FB5DA8}"/>
              </a:ext>
            </a:extLst>
          </p:cNvPr>
          <p:cNvSpPr txBox="1"/>
          <p:nvPr/>
        </p:nvSpPr>
        <p:spPr>
          <a:xfrm>
            <a:off x="9113759" y="4561608"/>
            <a:ext cx="3095436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sz="1600" b="0" i="0" dirty="0">
                <a:solidFill>
                  <a:srgbClr val="C00000"/>
                </a:solidFill>
                <a:effectLst/>
              </a:rPr>
              <a:t>structured setting called</a:t>
            </a:r>
            <a:br>
              <a:rPr lang="en-US" sz="1600" b="0" i="0" dirty="0">
                <a:solidFill>
                  <a:srgbClr val="C00000"/>
                </a:solidFill>
                <a:effectLst/>
              </a:rPr>
            </a:br>
            <a:r>
              <a:rPr lang="en-US" sz="1600" b="0" i="0" dirty="0">
                <a:solidFill>
                  <a:srgbClr val="C00000"/>
                </a:solidFill>
                <a:effectLst/>
              </a:rPr>
              <a:t> task frame formalism </a:t>
            </a:r>
            <a:endParaRPr lang="en-US" sz="1600" dirty="0">
              <a:solidFill>
                <a:srgbClr val="C00000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3976FD-2C8B-7509-1D54-58EA23533D8C}"/>
              </a:ext>
            </a:extLst>
          </p:cNvPr>
          <p:cNvCxnSpPr>
            <a:cxnSpLocks/>
          </p:cNvCxnSpPr>
          <p:nvPr/>
        </p:nvCxnSpPr>
        <p:spPr>
          <a:xfrm>
            <a:off x="8453658" y="4193520"/>
            <a:ext cx="710059" cy="0"/>
          </a:xfrm>
          <a:prstGeom prst="line">
            <a:avLst/>
          </a:prstGeom>
          <a:ln>
            <a:solidFill>
              <a:srgbClr val="4082B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9BC9066-24BE-E5AE-6041-5ADB8BB47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2825" y="2588527"/>
            <a:ext cx="1435446" cy="133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655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B1EAD-454A-D204-6E3F-7BC10CFBD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F18A2-735C-B0B1-D09D-AFFBA87B7D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b="1" dirty="0">
                <a:solidFill>
                  <a:srgbClr val="2B4550"/>
                </a:solidFill>
                <a:latin typeface="Helvetica Neue"/>
              </a:rPr>
              <a:t>Input: </a:t>
            </a:r>
            <a:r>
              <a:rPr lang="en-US" sz="2400" dirty="0">
                <a:solidFill>
                  <a:srgbClr val="2B4550"/>
                </a:solidFill>
                <a:latin typeface="Helvetica Neue"/>
              </a:rPr>
              <a:t>a natural-language-described manipulator primitive task.</a:t>
            </a:r>
          </a:p>
          <a:p>
            <a:r>
              <a:rPr lang="en-US" sz="2400" b="1" dirty="0">
                <a:solidFill>
                  <a:srgbClr val="2B4550"/>
                </a:solidFill>
                <a:latin typeface="Helvetica Neue"/>
              </a:rPr>
              <a:t>Utilize: </a:t>
            </a:r>
            <a:r>
              <a:rPr lang="en-US" sz="2400" dirty="0">
                <a:solidFill>
                  <a:srgbClr val="C00000"/>
                </a:solidFill>
                <a:latin typeface="Helvetica Neue"/>
              </a:rPr>
              <a:t>task frame formalism (TFF)</a:t>
            </a:r>
          </a:p>
          <a:p>
            <a:r>
              <a:rPr lang="en-US" sz="2400" b="1" dirty="0">
                <a:solidFill>
                  <a:srgbClr val="2B4550"/>
                </a:solidFill>
                <a:latin typeface="Helvetica Neue"/>
              </a:rPr>
              <a:t>Output: </a:t>
            </a:r>
            <a:r>
              <a:rPr lang="en-US" sz="2400" dirty="0">
                <a:solidFill>
                  <a:srgbClr val="2B4550"/>
                </a:solidFill>
                <a:latin typeface="Helvetica Neue"/>
              </a:rPr>
              <a:t>a set of position/force set-points in the task frame.</a:t>
            </a:r>
          </a:p>
          <a:p>
            <a:endParaRPr lang="en-US" sz="2400" dirty="0">
              <a:solidFill>
                <a:srgbClr val="2B4550"/>
              </a:solidFill>
              <a:latin typeface="Helvetica Neue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269DE3-2931-6310-7BC6-0F7178D8E23A}"/>
              </a:ext>
            </a:extLst>
          </p:cNvPr>
          <p:cNvSpPr txBox="1"/>
          <p:nvPr/>
        </p:nvSpPr>
        <p:spPr>
          <a:xfrm>
            <a:off x="908959" y="4035727"/>
            <a:ext cx="1645920" cy="408623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wipe table?</a:t>
            </a:r>
          </a:p>
        </p:txBody>
      </p:sp>
      <p:pic>
        <p:nvPicPr>
          <p:cNvPr id="5" name="Graphic 4" descr="Chat outline">
            <a:extLst>
              <a:ext uri="{FF2B5EF4-FFF2-40B4-BE49-F238E27FC236}">
                <a16:creationId xmlns:a16="http://schemas.microsoft.com/office/drawing/2014/main" id="{F72E4D33-587D-937E-ABE4-4D1D06441F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23452" y="3744143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0EF2B-E320-6495-4BC9-4685DD498040}"/>
              </a:ext>
            </a:extLst>
          </p:cNvPr>
          <p:cNvSpPr txBox="1"/>
          <p:nvPr/>
        </p:nvSpPr>
        <p:spPr>
          <a:xfrm>
            <a:off x="8610384" y="3576026"/>
            <a:ext cx="1554480" cy="1328023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joint 1 +10°, </a:t>
            </a:r>
            <a:br>
              <a:rPr lang="en-US" dirty="0"/>
            </a:br>
            <a:r>
              <a:rPr lang="en-US" dirty="0"/>
              <a:t>joint 2 -20°,</a:t>
            </a:r>
            <a:br>
              <a:rPr lang="en-US" dirty="0"/>
            </a:br>
            <a:r>
              <a:rPr lang="en-US" dirty="0"/>
              <a:t>joint 3 +5°,</a:t>
            </a:r>
            <a:br>
              <a:rPr lang="en-US" dirty="0"/>
            </a:br>
            <a:r>
              <a:rPr lang="en-US" dirty="0"/>
              <a:t>…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73798B4-4D68-4247-D90D-0469F006080E}"/>
              </a:ext>
            </a:extLst>
          </p:cNvPr>
          <p:cNvCxnSpPr>
            <a:cxnSpLocks/>
          </p:cNvCxnSpPr>
          <p:nvPr/>
        </p:nvCxnSpPr>
        <p:spPr>
          <a:xfrm>
            <a:off x="2615427" y="4227283"/>
            <a:ext cx="618088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60F714-CA35-EB23-9426-2A26649241DF}"/>
              </a:ext>
            </a:extLst>
          </p:cNvPr>
          <p:cNvCxnSpPr>
            <a:cxnSpLocks/>
          </p:cNvCxnSpPr>
          <p:nvPr/>
        </p:nvCxnSpPr>
        <p:spPr>
          <a:xfrm>
            <a:off x="4322606" y="4227283"/>
            <a:ext cx="618088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60A6EA3-310F-5C0A-32D3-BE2A2FA9B6A2}"/>
              </a:ext>
            </a:extLst>
          </p:cNvPr>
          <p:cNvSpPr txBox="1"/>
          <p:nvPr/>
        </p:nvSpPr>
        <p:spPr>
          <a:xfrm>
            <a:off x="3482253" y="4290562"/>
            <a:ext cx="7575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LLM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8EA2E50-DE31-0DDE-CDBF-8A2BFD0092B8}"/>
              </a:ext>
            </a:extLst>
          </p:cNvPr>
          <p:cNvCxnSpPr>
            <a:cxnSpLocks/>
          </p:cNvCxnSpPr>
          <p:nvPr/>
        </p:nvCxnSpPr>
        <p:spPr>
          <a:xfrm>
            <a:off x="6073698" y="4227283"/>
            <a:ext cx="618088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E556F64-816D-BB58-9ACD-B973EA05EC9A}"/>
              </a:ext>
            </a:extLst>
          </p:cNvPr>
          <p:cNvSpPr txBox="1"/>
          <p:nvPr/>
        </p:nvSpPr>
        <p:spPr>
          <a:xfrm>
            <a:off x="4922611" y="3890289"/>
            <a:ext cx="109606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TFF setpoints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D72F3-26AD-F5AB-612B-0AED783CF09A}"/>
              </a:ext>
            </a:extLst>
          </p:cNvPr>
          <p:cNvSpPr txBox="1"/>
          <p:nvPr/>
        </p:nvSpPr>
        <p:spPr>
          <a:xfrm>
            <a:off x="6538680" y="3911178"/>
            <a:ext cx="132677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Control algorithm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7A18BD-585B-7BD6-D473-D64D8497C3F4}"/>
              </a:ext>
            </a:extLst>
          </p:cNvPr>
          <p:cNvCxnSpPr>
            <a:cxnSpLocks/>
          </p:cNvCxnSpPr>
          <p:nvPr/>
        </p:nvCxnSpPr>
        <p:spPr>
          <a:xfrm>
            <a:off x="7812675" y="4234344"/>
            <a:ext cx="618088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C540B940-E9CC-E240-F49A-EC6AF3F2DC8D}"/>
              </a:ext>
            </a:extLst>
          </p:cNvPr>
          <p:cNvSpPr/>
          <p:nvPr/>
        </p:nvSpPr>
        <p:spPr>
          <a:xfrm rot="16200000">
            <a:off x="3356009" y="3237398"/>
            <a:ext cx="393647" cy="383562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F60C4669-6FDC-A6EA-1A3E-11A7292E2584}"/>
              </a:ext>
            </a:extLst>
          </p:cNvPr>
          <p:cNvSpPr/>
          <p:nvPr/>
        </p:nvSpPr>
        <p:spPr>
          <a:xfrm rot="16200000">
            <a:off x="7369377" y="3187724"/>
            <a:ext cx="393647" cy="392948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1C1425-79EC-5C16-34D8-5571C079CA4E}"/>
              </a:ext>
            </a:extLst>
          </p:cNvPr>
          <p:cNvSpPr txBox="1"/>
          <p:nvPr/>
        </p:nvSpPr>
        <p:spPr>
          <a:xfrm>
            <a:off x="3009052" y="5360218"/>
            <a:ext cx="2235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B4550"/>
                </a:solidFill>
                <a:latin typeface="Helvetica Neue"/>
                <a:ea typeface="Roboto" panose="02000000000000000000" pitchFamily="2" charset="0"/>
                <a:cs typeface="Roboto" panose="02000000000000000000" pitchFamily="2" charset="0"/>
              </a:rPr>
              <a:t>Our focus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0F1760-69B9-8F35-10B0-46F8FCAF85C8}"/>
              </a:ext>
            </a:extLst>
          </p:cNvPr>
          <p:cNvSpPr txBox="1"/>
          <p:nvPr/>
        </p:nvSpPr>
        <p:spPr>
          <a:xfrm>
            <a:off x="6073698" y="5400883"/>
            <a:ext cx="3367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B4550"/>
                </a:solidFill>
                <a:latin typeface="Helvetica Neue"/>
                <a:ea typeface="Roboto" panose="02000000000000000000" pitchFamily="2" charset="0"/>
                <a:cs typeface="Roboto" panose="02000000000000000000" pitchFamily="2" charset="0"/>
              </a:rPr>
              <a:t>Already well-studied in</a:t>
            </a:r>
            <a:br>
              <a:rPr lang="en-US" dirty="0">
                <a:solidFill>
                  <a:srgbClr val="2B4550"/>
                </a:solidFill>
                <a:latin typeface="Helvetica Neue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dirty="0">
                <a:solidFill>
                  <a:srgbClr val="2B4550"/>
                </a:solidFill>
                <a:latin typeface="Helvetica Neue"/>
                <a:ea typeface="Roboto" panose="02000000000000000000" pitchFamily="2" charset="0"/>
                <a:cs typeface="Roboto" panose="02000000000000000000" pitchFamily="2" charset="0"/>
              </a:rPr>
              <a:t>hybrid position/force control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D4A3CB-F779-ADFC-EAAD-AC652B8F77DA}"/>
              </a:ext>
            </a:extLst>
          </p:cNvPr>
          <p:cNvSpPr txBox="1"/>
          <p:nvPr/>
        </p:nvSpPr>
        <p:spPr>
          <a:xfrm>
            <a:off x="1356713" y="6168598"/>
            <a:ext cx="9924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Yue Cao and C. S. George Lee, “Ground Manipulator Primitive Tasks to Executable Actions using Large Language Models”, 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>
                <a:solidFill>
                  <a:schemeClr val="bg2"/>
                </a:solidFill>
              </a:rPr>
              <a:t>AAAI Fall Symposium, 2023</a:t>
            </a:r>
          </a:p>
        </p:txBody>
      </p:sp>
    </p:spTree>
    <p:extLst>
      <p:ext uri="{BB962C8B-B14F-4D97-AF65-F5344CB8AC3E}">
        <p14:creationId xmlns:p14="http://schemas.microsoft.com/office/powerpoint/2010/main" val="38304103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CD836B-364B-EA66-4A73-6B213CC4B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for Acting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DE53A-3749-1926-ECDB-BD3AA67CCD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73111" y="4554682"/>
            <a:ext cx="5486400" cy="1443539"/>
          </a:xfrm>
          <a:ln w="38100">
            <a:solidFill>
              <a:schemeClr val="accent1"/>
            </a:solidFill>
          </a:ln>
        </p:spPr>
        <p:txBody>
          <a:bodyPr>
            <a:normAutofit fontScale="92500"/>
          </a:bodyPr>
          <a:lstStyle/>
          <a:p>
            <a:r>
              <a:rPr lang="en-US" sz="2400" dirty="0"/>
              <a:t>Program-function-like prompt</a:t>
            </a:r>
          </a:p>
          <a:p>
            <a:r>
              <a:rPr lang="en-US" sz="2400" dirty="0"/>
              <a:t>Task-frame-formalism-based representation</a:t>
            </a:r>
          </a:p>
          <a:p>
            <a:r>
              <a:rPr lang="en-US" sz="2400" dirty="0"/>
              <a:t>Few-shot inference</a:t>
            </a:r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758678C-73D6-3726-931A-990B599258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776" y="1216924"/>
            <a:ext cx="5142374" cy="4572000"/>
          </a:xfrm>
          <a:prstGeom prst="rect">
            <a:avLst/>
          </a:prstGeom>
        </p:spPr>
      </p:pic>
      <p:pic>
        <p:nvPicPr>
          <p:cNvPr id="10" name="Picture 9" descr="A green screen with black text&#10;&#10;Description automatically generated">
            <a:extLst>
              <a:ext uri="{FF2B5EF4-FFF2-40B4-BE49-F238E27FC236}">
                <a16:creationId xmlns:a16="http://schemas.microsoft.com/office/drawing/2014/main" id="{C794668C-3839-1D0C-7BF9-44A72F068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780" y="2350372"/>
            <a:ext cx="4435731" cy="1463040"/>
          </a:xfrm>
          <a:prstGeom prst="rect">
            <a:avLst/>
          </a:prstGeom>
        </p:spPr>
      </p:pic>
      <p:pic>
        <p:nvPicPr>
          <p:cNvPr id="11" name="Graphic 10" descr="Chat outline">
            <a:extLst>
              <a:ext uri="{FF2B5EF4-FFF2-40B4-BE49-F238E27FC236}">
                <a16:creationId xmlns:a16="http://schemas.microsoft.com/office/drawing/2014/main" id="{6D451E27-0EE2-A274-DF74-7887A88310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52180" y="2799016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0B60F5B-C7A8-972A-1440-3823DAE1FAF1}"/>
              </a:ext>
            </a:extLst>
          </p:cNvPr>
          <p:cNvCxnSpPr>
            <a:cxnSpLocks/>
          </p:cNvCxnSpPr>
          <p:nvPr/>
        </p:nvCxnSpPr>
        <p:spPr>
          <a:xfrm flipV="1">
            <a:off x="5370150" y="3234931"/>
            <a:ext cx="457200" cy="19646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551A8DB-0415-236C-143C-75F50E9C2D5F}"/>
              </a:ext>
            </a:extLst>
          </p:cNvPr>
          <p:cNvCxnSpPr>
            <a:cxnSpLocks/>
          </p:cNvCxnSpPr>
          <p:nvPr/>
        </p:nvCxnSpPr>
        <p:spPr>
          <a:xfrm>
            <a:off x="6866580" y="3252449"/>
            <a:ext cx="457200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E63266-76B0-8DD2-ED7C-387CBF40E943}"/>
              </a:ext>
            </a:extLst>
          </p:cNvPr>
          <p:cNvSpPr txBox="1"/>
          <p:nvPr/>
        </p:nvSpPr>
        <p:spPr>
          <a:xfrm>
            <a:off x="6109049" y="3491686"/>
            <a:ext cx="7575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LLM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F961D5-7B36-7029-66B0-662361EE75E7}"/>
              </a:ext>
            </a:extLst>
          </p:cNvPr>
          <p:cNvSpPr txBox="1"/>
          <p:nvPr/>
        </p:nvSpPr>
        <p:spPr>
          <a:xfrm>
            <a:off x="1183374" y="5751112"/>
            <a:ext cx="61404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1600" dirty="0">
                <a:solidFill>
                  <a:schemeClr val="accent1"/>
                </a:solidFill>
              </a:rPr>
              <a:t>3-shot prompt example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746AB4-1590-F5BD-981C-718B6B274BA6}"/>
              </a:ext>
            </a:extLst>
          </p:cNvPr>
          <p:cNvSpPr txBox="1"/>
          <p:nvPr/>
        </p:nvSpPr>
        <p:spPr>
          <a:xfrm>
            <a:off x="8710522" y="3813412"/>
            <a:ext cx="2743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LLM Output</a:t>
            </a:r>
          </a:p>
        </p:txBody>
      </p:sp>
    </p:spTree>
    <p:extLst>
      <p:ext uri="{BB962C8B-B14F-4D97-AF65-F5344CB8AC3E}">
        <p14:creationId xmlns:p14="http://schemas.microsoft.com/office/powerpoint/2010/main" val="2343936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4D967-532F-AF13-DBA1-45CF97CFD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F7FFF-68DD-9B3E-CF72-CDAB4654F7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46967"/>
            <a:ext cx="10515600" cy="374843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1. Intro: Towards Autonomous Robots</a:t>
            </a:r>
          </a:p>
          <a:p>
            <a:pPr marL="514350" indent="-514350">
              <a:buAutoNum type="arabicPeriod"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2. LLM for Planning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3. LLM for Acting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4. F</a:t>
            </a:r>
            <a:r>
              <a:rPr lang="en-US" altLang="zh-CN" dirty="0">
                <a:solidFill>
                  <a:srgbClr val="2E75B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uture Plan</a:t>
            </a:r>
            <a:endParaRPr lang="en-US" dirty="0">
              <a:solidFill>
                <a:srgbClr val="2E75B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C162779-A469-8875-4F12-598030D85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34265547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1E5F60-75E8-BBF9-D688-E98421B3A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E140-63CE-7F16-8046-23784CBBE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Real Autonomous Robots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8D2BE4-4D71-1D7C-4C4C-5493D25CAD71}"/>
              </a:ext>
            </a:extLst>
          </p:cNvPr>
          <p:cNvSpPr txBox="1"/>
          <p:nvPr/>
        </p:nvSpPr>
        <p:spPr>
          <a:xfrm>
            <a:off x="1314680" y="1347346"/>
            <a:ext cx="46815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Two fundamental questions</a:t>
            </a:r>
          </a:p>
          <a:p>
            <a:endParaRPr lang="en-US" sz="2800" b="1" dirty="0"/>
          </a:p>
          <a:p>
            <a:r>
              <a:rPr lang="en-US" sz="2800" dirty="0"/>
              <a:t>1. New technology?</a:t>
            </a:r>
            <a:br>
              <a:rPr lang="en-US" sz="2800" dirty="0"/>
            </a:br>
            <a:r>
              <a:rPr lang="en-US" sz="2800" dirty="0"/>
              <a:t>     Artificial intelligence (AI)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2. Robot capability?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2EAB8-AB75-DE6E-855C-2896340F6A7D}"/>
              </a:ext>
            </a:extLst>
          </p:cNvPr>
          <p:cNvSpPr/>
          <p:nvPr/>
        </p:nvSpPr>
        <p:spPr>
          <a:xfrm>
            <a:off x="2458315" y="4075272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Sense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F3AA2C-BF0A-7F16-0C58-E7FBA5E094F8}"/>
              </a:ext>
            </a:extLst>
          </p:cNvPr>
          <p:cNvSpPr/>
          <p:nvPr/>
        </p:nvSpPr>
        <p:spPr>
          <a:xfrm>
            <a:off x="2438769" y="4826739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Plan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30BD45E-C957-AF31-3E7F-12C03F1CE517}"/>
              </a:ext>
            </a:extLst>
          </p:cNvPr>
          <p:cNvCxnSpPr/>
          <p:nvPr/>
        </p:nvCxnSpPr>
        <p:spPr>
          <a:xfrm>
            <a:off x="3235555" y="4423371"/>
            <a:ext cx="0" cy="384564"/>
          </a:xfrm>
          <a:prstGeom prst="straightConnector1">
            <a:avLst/>
          </a:prstGeom>
          <a:ln w="28575">
            <a:solidFill>
              <a:srgbClr val="2E75B6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08EBACAC-3500-FF60-8B39-297F12CF8D45}"/>
              </a:ext>
            </a:extLst>
          </p:cNvPr>
          <p:cNvSpPr/>
          <p:nvPr/>
        </p:nvSpPr>
        <p:spPr>
          <a:xfrm>
            <a:off x="2458315" y="5577063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Act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B240CA-99FB-4F67-E175-67D393692C7F}"/>
              </a:ext>
            </a:extLst>
          </p:cNvPr>
          <p:cNvCxnSpPr/>
          <p:nvPr/>
        </p:nvCxnSpPr>
        <p:spPr>
          <a:xfrm>
            <a:off x="3235555" y="5192499"/>
            <a:ext cx="0" cy="38456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17A2B36-EBB9-6F70-B011-AD1D808DB4FA}"/>
              </a:ext>
            </a:extLst>
          </p:cNvPr>
          <p:cNvSpPr txBox="1"/>
          <p:nvPr/>
        </p:nvSpPr>
        <p:spPr>
          <a:xfrm>
            <a:off x="6455202" y="1940787"/>
            <a:ext cx="46815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Future Research </a:t>
            </a:r>
            <a:endParaRPr lang="en-US" sz="2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2800" b="1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7702312-F9DF-7CC3-2902-8422F400D4EC}"/>
              </a:ext>
            </a:extLst>
          </p:cNvPr>
          <p:cNvCxnSpPr>
            <a:cxnSpLocks/>
          </p:cNvCxnSpPr>
          <p:nvPr/>
        </p:nvCxnSpPr>
        <p:spPr>
          <a:xfrm>
            <a:off x="5425844" y="2888535"/>
            <a:ext cx="670156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9AA1E99-B1A7-F724-AC33-2D21E9659902}"/>
              </a:ext>
            </a:extLst>
          </p:cNvPr>
          <p:cNvSpPr txBox="1"/>
          <p:nvPr/>
        </p:nvSpPr>
        <p:spPr>
          <a:xfrm>
            <a:off x="6686352" y="2555513"/>
            <a:ext cx="46815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language model,</a:t>
            </a:r>
            <a:br>
              <a:rPr lang="en-US" sz="2800" dirty="0"/>
            </a:br>
            <a:r>
              <a:rPr lang="en-US" sz="2800" dirty="0"/>
              <a:t>diffusion model,</a:t>
            </a:r>
            <a:br>
              <a:rPr lang="en-US" sz="2800" dirty="0"/>
            </a:br>
            <a:r>
              <a:rPr lang="en-US" sz="2800" dirty="0"/>
              <a:t>graph learning,</a:t>
            </a:r>
            <a:br>
              <a:rPr lang="en-US" sz="2800" dirty="0"/>
            </a:br>
            <a:r>
              <a:rPr lang="en-US" sz="2800" dirty="0"/>
              <a:t>sim2real transfer,</a:t>
            </a:r>
          </a:p>
          <a:p>
            <a:r>
              <a:rPr lang="en-US" sz="2800" dirty="0"/>
              <a:t>……</a:t>
            </a:r>
          </a:p>
          <a:p>
            <a:r>
              <a:rPr lang="en-US" sz="2800" dirty="0">
                <a:solidFill>
                  <a:srgbClr val="C00000"/>
                </a:solidFill>
              </a:rPr>
              <a:t>Adapt any new AI technique</a:t>
            </a:r>
          </a:p>
          <a:p>
            <a:r>
              <a:rPr lang="en-US" sz="2800" dirty="0">
                <a:solidFill>
                  <a:srgbClr val="C00000"/>
                </a:solidFill>
              </a:rPr>
              <a:t>to robot planning and acting</a:t>
            </a:r>
          </a:p>
        </p:txBody>
      </p:sp>
    </p:spTree>
    <p:extLst>
      <p:ext uri="{BB962C8B-B14F-4D97-AF65-F5344CB8AC3E}">
        <p14:creationId xmlns:p14="http://schemas.microsoft.com/office/powerpoint/2010/main" val="5185614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7487C-4719-0EAA-9756-75514B8A0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Start-up Request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3A814-FA1C-18D8-3ADF-255321E72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4617452"/>
          </a:xfrm>
        </p:spPr>
        <p:txBody>
          <a:bodyPr>
            <a:normAutofit/>
          </a:bodyPr>
          <a:lstStyle/>
          <a:p>
            <a:r>
              <a:rPr lang="en-US" dirty="0"/>
              <a:t>AI computing</a:t>
            </a:r>
          </a:p>
          <a:p>
            <a:pPr lvl="1"/>
            <a:r>
              <a:rPr lang="en-US" dirty="0"/>
              <a:t>GPUs (for both workstations and mobile devices)</a:t>
            </a:r>
          </a:p>
          <a:p>
            <a:pPr lvl="1"/>
            <a:r>
              <a:rPr lang="en-US"/>
              <a:t>Cloud </a:t>
            </a:r>
            <a:r>
              <a:rPr lang="en-US" dirty="0"/>
              <a:t>computing service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157645-B5A0-B534-D441-817AB12257B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56431" y="3380555"/>
            <a:ext cx="2743200" cy="2294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CE7A8D-9B36-66FD-BA60-480E342E3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07" y="3307887"/>
            <a:ext cx="4114800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8578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13EE1-984B-3E6F-BE80-193A66951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31A5B-90E6-E412-D9F0-8B50CC201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Start-up Request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F72E7-C1DC-D309-EE2F-13F9583A0B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304953"/>
            <a:ext cx="10515600" cy="4617452"/>
          </a:xfrm>
        </p:spPr>
        <p:txBody>
          <a:bodyPr>
            <a:normAutofit/>
          </a:bodyPr>
          <a:lstStyle/>
          <a:p>
            <a:r>
              <a:rPr lang="en-US" dirty="0"/>
              <a:t>Robot platform to access</a:t>
            </a:r>
          </a:p>
          <a:p>
            <a:pPr lvl="1"/>
            <a:r>
              <a:rPr lang="en-US" dirty="0"/>
              <a:t>Primarily: manipulator, preferred collaborative type (</a:t>
            </a:r>
            <a:r>
              <a:rPr lang="en-US" dirty="0" err="1"/>
              <a:t>cobot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Optionally: legged robot or ground vehicle</a:t>
            </a:r>
          </a:p>
          <a:p>
            <a:pPr lvl="1"/>
            <a:r>
              <a:rPr lang="en-US" dirty="0"/>
              <a:t>Add-on sensors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Online Media 3">
            <a:hlinkClick r:id="" action="ppaction://media"/>
            <a:extLst>
              <a:ext uri="{FF2B5EF4-FFF2-40B4-BE49-F238E27FC236}">
                <a16:creationId xmlns:a16="http://schemas.microsoft.com/office/drawing/2014/main" id="{52D22D02-D760-6623-CD27-16D83D49DFD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rcRect/>
          <a:stretch/>
        </p:blipFill>
        <p:spPr>
          <a:xfrm>
            <a:off x="3160174" y="3091338"/>
            <a:ext cx="54864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175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462F4-8985-0756-D2A0-448CA18D3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FD864D-AFCE-933A-777E-AFE51A71D2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46967"/>
            <a:ext cx="10515600" cy="374843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1. Intro: Towards Autonomous Robots</a:t>
            </a:r>
          </a:p>
          <a:p>
            <a:pPr marL="514350" indent="-514350">
              <a:buAutoNum type="arabicPeriod"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2. LLM for Planning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3. LLM for Acting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4. F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uture Plan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5D27760-6071-247E-5810-292942174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6"/>
            <a:ext cx="10515600" cy="109728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32CEF-943C-C0C7-5F2D-8CD44DD590C6}"/>
              </a:ext>
            </a:extLst>
          </p:cNvPr>
          <p:cNvSpPr txBox="1">
            <a:spLocks/>
          </p:cNvSpPr>
          <p:nvPr/>
        </p:nvSpPr>
        <p:spPr>
          <a:xfrm>
            <a:off x="1634250" y="5071001"/>
            <a:ext cx="8304663" cy="1325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182428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5400" b="0" i="1" u="sng" dirty="0">
                <a:solidFill>
                  <a:srgbClr val="2E75B6"/>
                </a:solidFill>
                <a:latin typeface="+mn-lt"/>
                <a:ea typeface="Cambria" panose="02040503050406030204" pitchFamily="18" charset="0"/>
              </a:rPr>
              <a:t>Thanks!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2877D8-CB6A-EA32-48B5-B8CA55F9DA42}"/>
              </a:ext>
            </a:extLst>
          </p:cNvPr>
          <p:cNvSpPr txBox="1"/>
          <p:nvPr/>
        </p:nvSpPr>
        <p:spPr>
          <a:xfrm>
            <a:off x="921011" y="6219237"/>
            <a:ext cx="9924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/>
                </a:solidFill>
              </a:rPr>
              <a:t>Yue Cao, yuecao@purdue.edu</a:t>
            </a:r>
            <a:br>
              <a:rPr lang="en-US" sz="1600" dirty="0">
                <a:solidFill>
                  <a:schemeClr val="bg2"/>
                </a:solidFill>
              </a:rPr>
            </a:br>
            <a:r>
              <a:rPr lang="en-US" sz="1600" dirty="0">
                <a:solidFill>
                  <a:schemeClr val="bg2"/>
                </a:solidFill>
              </a:rPr>
              <a:t>Purdue ECE</a:t>
            </a:r>
          </a:p>
        </p:txBody>
      </p:sp>
    </p:spTree>
    <p:extLst>
      <p:ext uri="{BB962C8B-B14F-4D97-AF65-F5344CB8AC3E}">
        <p14:creationId xmlns:p14="http://schemas.microsoft.com/office/powerpoint/2010/main" val="1802357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2E6FB-8F1B-0AE4-3CD3-37F5FB297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group of people walking on a street&#10;&#10;Description automatically generated">
            <a:extLst>
              <a:ext uri="{FF2B5EF4-FFF2-40B4-BE49-F238E27FC236}">
                <a16:creationId xmlns:a16="http://schemas.microsoft.com/office/drawing/2014/main" id="{2799FFDF-5B97-AB18-4A07-F39964C48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258" y="2180844"/>
            <a:ext cx="3744468" cy="249631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BDB147B-360D-BD10-D076-B2BBD7305CE3}"/>
              </a:ext>
            </a:extLst>
          </p:cNvPr>
          <p:cNvSpPr txBox="1"/>
          <p:nvPr/>
        </p:nvSpPr>
        <p:spPr>
          <a:xfrm>
            <a:off x="1126347" y="1235348"/>
            <a:ext cx="3808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Kiwibot</a:t>
            </a:r>
            <a:r>
              <a:rPr lang="en-US" dirty="0"/>
              <a:t>, 2018: food delivery at </a:t>
            </a:r>
            <a:br>
              <a:rPr lang="en-US" dirty="0"/>
            </a:br>
            <a:r>
              <a:rPr lang="en-US" dirty="0"/>
              <a:t>UC Berkeley campus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FD429C8-8426-6942-8739-FA2BAFE33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40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DAAFE2FA-7192-E5FA-1BD3-F64CBDF585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5" r="8548"/>
          <a:stretch/>
        </p:blipFill>
        <p:spPr>
          <a:xfrm>
            <a:off x="5867400" y="2127472"/>
            <a:ext cx="5486400" cy="29900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689A68-BF07-30AB-924B-034C446E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Fake Autonomous Robots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CA4023-7E30-BEB7-3A4F-F8BC685CF6D0}"/>
              </a:ext>
            </a:extLst>
          </p:cNvPr>
          <p:cNvSpPr txBox="1"/>
          <p:nvPr/>
        </p:nvSpPr>
        <p:spPr>
          <a:xfrm>
            <a:off x="2095500" y="6210987"/>
            <a:ext cx="99249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“</a:t>
            </a:r>
            <a:r>
              <a:rPr lang="en-US" sz="1400" dirty="0" err="1">
                <a:solidFill>
                  <a:schemeClr val="bg2"/>
                </a:solidFill>
              </a:rPr>
              <a:t>Kiwibots</a:t>
            </a:r>
            <a:r>
              <a:rPr lang="en-US" sz="1400" dirty="0">
                <a:solidFill>
                  <a:schemeClr val="bg2"/>
                </a:solidFill>
              </a:rPr>
              <a:t> win fans at UC Berkeley as they deliver fast food at slow speeds”, San Francisco Chronicle, 2019 </a:t>
            </a:r>
          </a:p>
        </p:txBody>
      </p:sp>
      <p:pic>
        <p:nvPicPr>
          <p:cNvPr id="23" name="Picture 22" descr="A group of people walking on a street&#10;&#10;Description automatically generated">
            <a:extLst>
              <a:ext uri="{FF2B5EF4-FFF2-40B4-BE49-F238E27FC236}">
                <a16:creationId xmlns:a16="http://schemas.microsoft.com/office/drawing/2014/main" id="{BB70FD48-5852-F1A6-C08D-C7343255E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258" y="2180844"/>
            <a:ext cx="3744468" cy="249631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813961D-76E8-AAA7-138F-381322B5DC20}"/>
              </a:ext>
            </a:extLst>
          </p:cNvPr>
          <p:cNvSpPr txBox="1"/>
          <p:nvPr/>
        </p:nvSpPr>
        <p:spPr>
          <a:xfrm>
            <a:off x="1126347" y="1235348"/>
            <a:ext cx="3808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Kiwibot</a:t>
            </a:r>
            <a:r>
              <a:rPr lang="en-US" dirty="0"/>
              <a:t>, 2018: food delivery at </a:t>
            </a:r>
            <a:br>
              <a:rPr lang="en-US" dirty="0"/>
            </a:br>
            <a:r>
              <a:rPr lang="en-US" dirty="0"/>
              <a:t>UC Berkeley campus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446E475-F846-A045-66BD-AC3ECFDCA3DA}"/>
              </a:ext>
            </a:extLst>
          </p:cNvPr>
          <p:cNvCxnSpPr>
            <a:cxnSpLocks/>
          </p:cNvCxnSpPr>
          <p:nvPr/>
        </p:nvCxnSpPr>
        <p:spPr>
          <a:xfrm>
            <a:off x="5292889" y="1347346"/>
            <a:ext cx="0" cy="4114800"/>
          </a:xfrm>
          <a:prstGeom prst="line">
            <a:avLst/>
          </a:prstGeom>
          <a:ln w="28575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ADC6333-B2A9-D99D-034A-E4CA9D4C7504}"/>
              </a:ext>
            </a:extLst>
          </p:cNvPr>
          <p:cNvSpPr txBox="1"/>
          <p:nvPr/>
        </p:nvSpPr>
        <p:spPr>
          <a:xfrm>
            <a:off x="6171225" y="1291347"/>
            <a:ext cx="380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actually behind?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35FC7C-560E-98FF-60BF-3D0E7F97ADCD}"/>
              </a:ext>
            </a:extLst>
          </p:cNvPr>
          <p:cNvSpPr/>
          <p:nvPr/>
        </p:nvSpPr>
        <p:spPr>
          <a:xfrm>
            <a:off x="10109976" y="2911458"/>
            <a:ext cx="73152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4201E7-627B-AA2D-7DC8-488FD4960DC1}"/>
              </a:ext>
            </a:extLst>
          </p:cNvPr>
          <p:cNvSpPr/>
          <p:nvPr/>
        </p:nvSpPr>
        <p:spPr>
          <a:xfrm>
            <a:off x="6250419" y="3163651"/>
            <a:ext cx="768055" cy="181669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C7543C-E70B-11A8-D3D8-510E473D4B76}"/>
              </a:ext>
            </a:extLst>
          </p:cNvPr>
          <p:cNvSpPr/>
          <p:nvPr/>
        </p:nvSpPr>
        <p:spPr>
          <a:xfrm>
            <a:off x="6273629" y="3424223"/>
            <a:ext cx="91440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E5BCF9-2544-4BD4-C9E0-B0BBCB58B4E0}"/>
              </a:ext>
            </a:extLst>
          </p:cNvPr>
          <p:cNvSpPr/>
          <p:nvPr/>
        </p:nvSpPr>
        <p:spPr>
          <a:xfrm>
            <a:off x="10664670" y="3166027"/>
            <a:ext cx="27432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2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1019A-CA88-0B36-9BF2-D98517C2B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408A9605-20DD-6E66-A832-E9473E31040F}"/>
              </a:ext>
            </a:extLst>
          </p:cNvPr>
          <p:cNvSpPr txBox="1"/>
          <p:nvPr/>
        </p:nvSpPr>
        <p:spPr>
          <a:xfrm>
            <a:off x="1126347" y="1235348"/>
            <a:ext cx="380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Mobile ALOHA, Stanford, 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589BCD-289E-2BA4-5833-E7213DC8D7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9761"/>
          <a:stretch/>
        </p:blipFill>
        <p:spPr>
          <a:xfrm>
            <a:off x="1138193" y="1660679"/>
            <a:ext cx="3805076" cy="146304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C1A693AD-9AAF-93EB-D1C4-D738648A2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ssstwitter.com_1708450025842 (1)">
            <a:hlinkClick r:id="" action="ppaction://media"/>
            <a:extLst>
              <a:ext uri="{FF2B5EF4-FFF2-40B4-BE49-F238E27FC236}">
                <a16:creationId xmlns:a16="http://schemas.microsoft.com/office/drawing/2014/main" id="{80B1807B-5B42-6FE8-AAB9-AAF3E73D52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8193" y="3318999"/>
            <a:ext cx="3815162" cy="28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417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F111E7-C2F5-548B-6ED8-E36C5BFA8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420B01D1-C517-3BB6-B24F-541BC7AB1F51}"/>
              </a:ext>
            </a:extLst>
          </p:cNvPr>
          <p:cNvSpPr txBox="1"/>
          <p:nvPr/>
        </p:nvSpPr>
        <p:spPr>
          <a:xfrm>
            <a:off x="1126347" y="1235348"/>
            <a:ext cx="380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Mobile ALOHA, Stanford, 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259B6B-675A-25CF-E1F0-8B7DC11CDE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9761"/>
          <a:stretch/>
        </p:blipFill>
        <p:spPr>
          <a:xfrm>
            <a:off x="1138193" y="1660679"/>
            <a:ext cx="3805076" cy="146304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1D68C2-985A-6CED-C4B8-486DE636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Fake Autonomous Robots</a:t>
            </a:r>
          </a:p>
        </p:txBody>
      </p:sp>
      <p:pic>
        <p:nvPicPr>
          <p:cNvPr id="7" name="ssstwitter.com_1708450025842 (1)">
            <a:hlinkClick r:id="" action="ppaction://media"/>
            <a:extLst>
              <a:ext uri="{FF2B5EF4-FFF2-40B4-BE49-F238E27FC236}">
                <a16:creationId xmlns:a16="http://schemas.microsoft.com/office/drawing/2014/main" id="{1A6D2541-4242-AD90-5F84-8EFE308232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8193" y="3318999"/>
            <a:ext cx="3815162" cy="2860720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92397CB-5DF1-03AE-696E-0715A500239A}"/>
              </a:ext>
            </a:extLst>
          </p:cNvPr>
          <p:cNvCxnSpPr>
            <a:cxnSpLocks/>
          </p:cNvCxnSpPr>
          <p:nvPr/>
        </p:nvCxnSpPr>
        <p:spPr>
          <a:xfrm>
            <a:off x="5292889" y="1347346"/>
            <a:ext cx="0" cy="4114800"/>
          </a:xfrm>
          <a:prstGeom prst="line">
            <a:avLst/>
          </a:prstGeom>
          <a:ln w="28575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047FFD9-ADF7-A125-30F8-D021EB6A6A5C}"/>
              </a:ext>
            </a:extLst>
          </p:cNvPr>
          <p:cNvSpPr txBox="1"/>
          <p:nvPr/>
        </p:nvSpPr>
        <p:spPr>
          <a:xfrm>
            <a:off x="6171225" y="1291347"/>
            <a:ext cx="380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actually behind?</a:t>
            </a:r>
          </a:p>
        </p:txBody>
      </p:sp>
      <p:pic>
        <p:nvPicPr>
          <p:cNvPr id="6" name="Picture 5" descr="A text on a white background&#10;&#10;Description automatically generated">
            <a:extLst>
              <a:ext uri="{FF2B5EF4-FFF2-40B4-BE49-F238E27FC236}">
                <a16:creationId xmlns:a16="http://schemas.microsoft.com/office/drawing/2014/main" id="{199CDD92-B927-7FD4-42BD-8594100DF1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7033"/>
          <a:stretch/>
        </p:blipFill>
        <p:spPr>
          <a:xfrm>
            <a:off x="6171225" y="2701960"/>
            <a:ext cx="4572000" cy="18003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675F5A-D4CA-BACE-F25C-F01FA673EB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1225" y="2310064"/>
            <a:ext cx="3320230" cy="3918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536A2DA-D2EE-19D6-612C-363189374A7D}"/>
              </a:ext>
            </a:extLst>
          </p:cNvPr>
          <p:cNvSpPr/>
          <p:nvPr/>
        </p:nvSpPr>
        <p:spPr>
          <a:xfrm>
            <a:off x="7227934" y="3450801"/>
            <a:ext cx="292608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060D4F-03C2-E732-2054-C6D6D80B89A5}"/>
              </a:ext>
            </a:extLst>
          </p:cNvPr>
          <p:cNvSpPr txBox="1"/>
          <p:nvPr/>
        </p:nvSpPr>
        <p:spPr>
          <a:xfrm>
            <a:off x="2095500" y="6210987"/>
            <a:ext cx="99249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“That Awesome Robot Demo Could Have a Human in the Loop”, IEEE Spectrum, 2024</a:t>
            </a:r>
          </a:p>
        </p:txBody>
      </p:sp>
    </p:spTree>
    <p:extLst>
      <p:ext uri="{BB962C8B-B14F-4D97-AF65-F5344CB8AC3E}">
        <p14:creationId xmlns:p14="http://schemas.microsoft.com/office/powerpoint/2010/main" val="218754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671C6-5C27-42A6-A459-2F5356845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B8961-5DC7-5EAD-8A93-015B17F98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Real Autonomous Robots</a:t>
            </a:r>
          </a:p>
        </p:txBody>
      </p:sp>
      <p:pic>
        <p:nvPicPr>
          <p:cNvPr id="16" name="Picture 15" descr="A text on a white background&#10;&#10;Description automatically generated">
            <a:extLst>
              <a:ext uri="{FF2B5EF4-FFF2-40B4-BE49-F238E27FC236}">
                <a16:creationId xmlns:a16="http://schemas.microsoft.com/office/drawing/2014/main" id="{32E79BA2-F995-9A34-12EB-831A924413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033"/>
          <a:stretch/>
        </p:blipFill>
        <p:spPr>
          <a:xfrm>
            <a:off x="6171225" y="2701960"/>
            <a:ext cx="4572000" cy="1800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678885-2FB4-0AEF-F26E-D0AF2B30A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225" y="2310064"/>
            <a:ext cx="3320230" cy="3918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4B2A23-8B82-8D51-944C-F661473F7837}"/>
              </a:ext>
            </a:extLst>
          </p:cNvPr>
          <p:cNvSpPr/>
          <p:nvPr/>
        </p:nvSpPr>
        <p:spPr>
          <a:xfrm>
            <a:off x="9105180" y="3654783"/>
            <a:ext cx="146304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F1A530-5ED1-F20B-B28B-8BB2FF4D16B4}"/>
              </a:ext>
            </a:extLst>
          </p:cNvPr>
          <p:cNvSpPr/>
          <p:nvPr/>
        </p:nvSpPr>
        <p:spPr>
          <a:xfrm>
            <a:off x="7082184" y="4067583"/>
            <a:ext cx="155448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99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89A68-BF07-30AB-924B-034C446E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Real Autonomous Robots</a:t>
            </a:r>
          </a:p>
        </p:txBody>
      </p:sp>
      <p:pic>
        <p:nvPicPr>
          <p:cNvPr id="16" name="Picture 15" descr="A text on a white background&#10;&#10;Description automatically generated">
            <a:extLst>
              <a:ext uri="{FF2B5EF4-FFF2-40B4-BE49-F238E27FC236}">
                <a16:creationId xmlns:a16="http://schemas.microsoft.com/office/drawing/2014/main" id="{A7518F99-5D3B-46BD-AB96-B9C2F60647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033"/>
          <a:stretch/>
        </p:blipFill>
        <p:spPr>
          <a:xfrm>
            <a:off x="6171225" y="2701960"/>
            <a:ext cx="4572000" cy="1800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996B23F-6C22-2CAF-D07C-0D528D611C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225" y="2310064"/>
            <a:ext cx="3320230" cy="3918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E641999-45A8-311C-3173-A37705B13453}"/>
              </a:ext>
            </a:extLst>
          </p:cNvPr>
          <p:cNvSpPr/>
          <p:nvPr/>
        </p:nvSpPr>
        <p:spPr>
          <a:xfrm>
            <a:off x="9105180" y="3654783"/>
            <a:ext cx="146304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C746B6-D554-9666-1E91-5ACCE3C1F834}"/>
              </a:ext>
            </a:extLst>
          </p:cNvPr>
          <p:cNvSpPr/>
          <p:nvPr/>
        </p:nvSpPr>
        <p:spPr>
          <a:xfrm>
            <a:off x="7082184" y="4067583"/>
            <a:ext cx="1554480" cy="176916"/>
          </a:xfrm>
          <a:prstGeom prst="rect">
            <a:avLst/>
          </a:prstGeom>
          <a:solidFill>
            <a:srgbClr val="C0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AB6F16-A37E-0AF4-531B-1E818993087D}"/>
              </a:ext>
            </a:extLst>
          </p:cNvPr>
          <p:cNvSpPr txBox="1"/>
          <p:nvPr/>
        </p:nvSpPr>
        <p:spPr>
          <a:xfrm>
            <a:off x="1314680" y="1347346"/>
            <a:ext cx="46815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Two fundamental questions</a:t>
            </a:r>
          </a:p>
          <a:p>
            <a:endParaRPr lang="en-US" sz="2800" b="1" dirty="0"/>
          </a:p>
          <a:p>
            <a:r>
              <a:rPr lang="en-US" sz="2800" dirty="0"/>
              <a:t>1. New technology?</a:t>
            </a:r>
            <a:br>
              <a:rPr lang="en-US" sz="2800" dirty="0"/>
            </a:br>
            <a:r>
              <a:rPr lang="en-US" sz="2800" dirty="0"/>
              <a:t>     Artificial intelligence (AI)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2. Robot capability?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364955-FD8A-7191-C601-A15E5240A618}"/>
              </a:ext>
            </a:extLst>
          </p:cNvPr>
          <p:cNvSpPr/>
          <p:nvPr/>
        </p:nvSpPr>
        <p:spPr>
          <a:xfrm>
            <a:off x="2458315" y="4075272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Sense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B92A91-602D-C28D-54E8-F5DE2C6B36DB}"/>
              </a:ext>
            </a:extLst>
          </p:cNvPr>
          <p:cNvSpPr/>
          <p:nvPr/>
        </p:nvSpPr>
        <p:spPr>
          <a:xfrm>
            <a:off x="2438769" y="4826739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Plan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492107-ACB2-267D-1D1C-FB7384685EDB}"/>
              </a:ext>
            </a:extLst>
          </p:cNvPr>
          <p:cNvCxnSpPr/>
          <p:nvPr/>
        </p:nvCxnSpPr>
        <p:spPr>
          <a:xfrm>
            <a:off x="3235555" y="4423371"/>
            <a:ext cx="0" cy="384564"/>
          </a:xfrm>
          <a:prstGeom prst="straightConnector1">
            <a:avLst/>
          </a:prstGeom>
          <a:ln w="28575">
            <a:solidFill>
              <a:srgbClr val="2E75B6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DFA1405-E57C-2257-4E8E-D9BF4F7C461C}"/>
              </a:ext>
            </a:extLst>
          </p:cNvPr>
          <p:cNvSpPr/>
          <p:nvPr/>
        </p:nvSpPr>
        <p:spPr>
          <a:xfrm>
            <a:off x="2458315" y="5577063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Act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F5302E2-F4A2-113D-53FA-841513612C05}"/>
              </a:ext>
            </a:extLst>
          </p:cNvPr>
          <p:cNvCxnSpPr/>
          <p:nvPr/>
        </p:nvCxnSpPr>
        <p:spPr>
          <a:xfrm>
            <a:off x="3235555" y="5192499"/>
            <a:ext cx="0" cy="384564"/>
          </a:xfrm>
          <a:prstGeom prst="straightConnector1">
            <a:avLst/>
          </a:prstGeom>
          <a:ln w="28575">
            <a:solidFill>
              <a:srgbClr val="2E75B6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13E3C86-BBA7-F055-B217-C914D1E0EE7A}"/>
              </a:ext>
            </a:extLst>
          </p:cNvPr>
          <p:cNvCxnSpPr>
            <a:cxnSpLocks/>
          </p:cNvCxnSpPr>
          <p:nvPr/>
        </p:nvCxnSpPr>
        <p:spPr>
          <a:xfrm flipH="1" flipV="1">
            <a:off x="5522734" y="2462725"/>
            <a:ext cx="3488042" cy="1198454"/>
          </a:xfrm>
          <a:prstGeom prst="straightConnector1">
            <a:avLst/>
          </a:prstGeom>
          <a:ln w="28575">
            <a:solidFill>
              <a:srgbClr val="DC979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8FB3787-DA45-F04C-F824-387E88157A01}"/>
              </a:ext>
            </a:extLst>
          </p:cNvPr>
          <p:cNvCxnSpPr>
            <a:cxnSpLocks/>
          </p:cNvCxnSpPr>
          <p:nvPr/>
        </p:nvCxnSpPr>
        <p:spPr>
          <a:xfrm flipH="1" flipV="1">
            <a:off x="5444011" y="3799240"/>
            <a:ext cx="1544185" cy="347480"/>
          </a:xfrm>
          <a:prstGeom prst="straightConnector1">
            <a:avLst/>
          </a:prstGeom>
          <a:ln w="28575">
            <a:solidFill>
              <a:srgbClr val="DC979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85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7526221-3E65-8F20-D797-0E1332DEE03B}"/>
              </a:ext>
            </a:extLst>
          </p:cNvPr>
          <p:cNvSpPr/>
          <p:nvPr/>
        </p:nvSpPr>
        <p:spPr>
          <a:xfrm>
            <a:off x="6152518" y="2614913"/>
            <a:ext cx="4178385" cy="2577584"/>
          </a:xfrm>
          <a:prstGeom prst="rect">
            <a:avLst/>
          </a:prstGeom>
          <a:solidFill>
            <a:srgbClr val="EDF7FF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689A68-BF07-30AB-924B-034C446E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Real Autonomous Robots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AB6F16-A37E-0AF4-531B-1E818993087D}"/>
              </a:ext>
            </a:extLst>
          </p:cNvPr>
          <p:cNvSpPr txBox="1"/>
          <p:nvPr/>
        </p:nvSpPr>
        <p:spPr>
          <a:xfrm>
            <a:off x="1314680" y="1347346"/>
            <a:ext cx="46815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Two fundamental questions</a:t>
            </a:r>
          </a:p>
          <a:p>
            <a:endParaRPr lang="en-US" sz="2800" b="1" dirty="0"/>
          </a:p>
          <a:p>
            <a:r>
              <a:rPr lang="en-US" sz="2800" dirty="0"/>
              <a:t>1. New technology?</a:t>
            </a:r>
            <a:br>
              <a:rPr lang="en-US" sz="2800" dirty="0"/>
            </a:br>
            <a:r>
              <a:rPr lang="en-US" sz="2800" dirty="0"/>
              <a:t>     Artificial intelligence (AI)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2. Robot capability?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364955-FD8A-7191-C601-A15E5240A618}"/>
              </a:ext>
            </a:extLst>
          </p:cNvPr>
          <p:cNvSpPr/>
          <p:nvPr/>
        </p:nvSpPr>
        <p:spPr>
          <a:xfrm>
            <a:off x="2458315" y="4075272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2E75B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Sense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B92A91-602D-C28D-54E8-F5DE2C6B36DB}"/>
              </a:ext>
            </a:extLst>
          </p:cNvPr>
          <p:cNvSpPr/>
          <p:nvPr/>
        </p:nvSpPr>
        <p:spPr>
          <a:xfrm>
            <a:off x="2438769" y="4826739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Plan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492107-ACB2-267D-1D1C-FB7384685EDB}"/>
              </a:ext>
            </a:extLst>
          </p:cNvPr>
          <p:cNvCxnSpPr/>
          <p:nvPr/>
        </p:nvCxnSpPr>
        <p:spPr>
          <a:xfrm>
            <a:off x="3235555" y="4423371"/>
            <a:ext cx="0" cy="384564"/>
          </a:xfrm>
          <a:prstGeom prst="straightConnector1">
            <a:avLst/>
          </a:prstGeom>
          <a:ln w="28575">
            <a:solidFill>
              <a:srgbClr val="2E75B6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DFA1405-E57C-2257-4E8E-D9BF4F7C461C}"/>
              </a:ext>
            </a:extLst>
          </p:cNvPr>
          <p:cNvSpPr/>
          <p:nvPr/>
        </p:nvSpPr>
        <p:spPr>
          <a:xfrm>
            <a:off x="2458315" y="5577063"/>
            <a:ext cx="1554480" cy="365760"/>
          </a:xfrm>
          <a:prstGeom prst="rect">
            <a:avLst/>
          </a:prstGeom>
          <a:solidFill>
            <a:srgbClr val="EDF7FF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Act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F5302E2-F4A2-113D-53FA-841513612C05}"/>
              </a:ext>
            </a:extLst>
          </p:cNvPr>
          <p:cNvCxnSpPr/>
          <p:nvPr/>
        </p:nvCxnSpPr>
        <p:spPr>
          <a:xfrm>
            <a:off x="3235555" y="5192499"/>
            <a:ext cx="0" cy="38456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3615138-B323-708B-D2B8-0915DD0C5C2C}"/>
              </a:ext>
            </a:extLst>
          </p:cNvPr>
          <p:cNvSpPr txBox="1"/>
          <p:nvPr/>
        </p:nvSpPr>
        <p:spPr>
          <a:xfrm>
            <a:off x="6195782" y="2614913"/>
            <a:ext cx="4681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Large Language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79DAAE-BB96-46A3-5583-18FF46A02816}"/>
              </a:ext>
            </a:extLst>
          </p:cNvPr>
          <p:cNvSpPr txBox="1"/>
          <p:nvPr/>
        </p:nvSpPr>
        <p:spPr>
          <a:xfrm>
            <a:off x="6455202" y="4533184"/>
            <a:ext cx="4681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Planning and Acting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35FDD4-0B6B-D386-6B87-371DED61F8FA}"/>
              </a:ext>
            </a:extLst>
          </p:cNvPr>
          <p:cNvSpPr txBox="1"/>
          <p:nvPr/>
        </p:nvSpPr>
        <p:spPr>
          <a:xfrm>
            <a:off x="7377303" y="3642095"/>
            <a:ext cx="4681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7FEF2FA-52F5-1A81-A86E-EC661527A726}"/>
              </a:ext>
            </a:extLst>
          </p:cNvPr>
          <p:cNvCxnSpPr>
            <a:cxnSpLocks/>
          </p:cNvCxnSpPr>
          <p:nvPr/>
        </p:nvCxnSpPr>
        <p:spPr>
          <a:xfrm>
            <a:off x="5425844" y="2888535"/>
            <a:ext cx="670156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CF18C5C-1EBB-A664-415A-B6B1070A9ED9}"/>
              </a:ext>
            </a:extLst>
          </p:cNvPr>
          <p:cNvCxnSpPr>
            <a:cxnSpLocks/>
          </p:cNvCxnSpPr>
          <p:nvPr/>
        </p:nvCxnSpPr>
        <p:spPr>
          <a:xfrm>
            <a:off x="5372358" y="4807935"/>
            <a:ext cx="670156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01E949-B9E9-D6D5-9DED-AF173A906DA0}"/>
              </a:ext>
            </a:extLst>
          </p:cNvPr>
          <p:cNvSpPr txBox="1"/>
          <p:nvPr/>
        </p:nvSpPr>
        <p:spPr>
          <a:xfrm>
            <a:off x="6455202" y="1940787"/>
            <a:ext cx="46815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Research Focus</a:t>
            </a:r>
            <a:endParaRPr lang="en-US" sz="2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11781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12893</TotalTime>
  <Words>1142</Words>
  <Application>Microsoft Office PowerPoint</Application>
  <PresentationFormat>Widescreen</PresentationFormat>
  <Paragraphs>229</Paragraphs>
  <Slides>29</Slides>
  <Notes>27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Helvetica Neue</vt:lpstr>
      <vt:lpstr>Arial</vt:lpstr>
      <vt:lpstr>Arial Nova</vt:lpstr>
      <vt:lpstr>Calibri</vt:lpstr>
      <vt:lpstr>Calibri Light</vt:lpstr>
      <vt:lpstr>Cambria</vt:lpstr>
      <vt:lpstr>Cambria Math</vt:lpstr>
      <vt:lpstr>Montserrat</vt:lpstr>
      <vt:lpstr>Roboto</vt:lpstr>
      <vt:lpstr>Office Theme</vt:lpstr>
      <vt:lpstr>Large Language Models for Autonomous Robot  Planning and Acting </vt:lpstr>
      <vt:lpstr>Overview</vt:lpstr>
      <vt:lpstr>PowerPoint Presentation</vt:lpstr>
      <vt:lpstr>Fake Autonomous Robots</vt:lpstr>
      <vt:lpstr>PowerPoint Presentation</vt:lpstr>
      <vt:lpstr>Fake Autonomous Robots</vt:lpstr>
      <vt:lpstr>Towards Real Autonomous Robots</vt:lpstr>
      <vt:lpstr>Towards Real Autonomous Robots</vt:lpstr>
      <vt:lpstr>Towards Real Autonomous Robots</vt:lpstr>
      <vt:lpstr>Overview</vt:lpstr>
      <vt:lpstr>LLM for Planning</vt:lpstr>
      <vt:lpstr>LLM for Planning</vt:lpstr>
      <vt:lpstr>LLM for Planning</vt:lpstr>
      <vt:lpstr>LLM for Planning</vt:lpstr>
      <vt:lpstr>LLM for Planning</vt:lpstr>
      <vt:lpstr>LLM for Planning</vt:lpstr>
      <vt:lpstr>LLM for Planning</vt:lpstr>
      <vt:lpstr>LLM for Planning</vt:lpstr>
      <vt:lpstr>LLM for Acting</vt:lpstr>
      <vt:lpstr>LLM for Acting</vt:lpstr>
      <vt:lpstr>LLM for Acting</vt:lpstr>
      <vt:lpstr>LLM for Acting</vt:lpstr>
      <vt:lpstr>LLM for Acting</vt:lpstr>
      <vt:lpstr>LLM for Acting</vt:lpstr>
      <vt:lpstr>Overview</vt:lpstr>
      <vt:lpstr>Towards Real Autonomous Robots</vt:lpstr>
      <vt:lpstr>Start-up Request</vt:lpstr>
      <vt:lpstr>Start-up Request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Schmiedeler</dc:creator>
  <cp:lastModifiedBy>Cao, Yue</cp:lastModifiedBy>
  <cp:revision>84</cp:revision>
  <dcterms:created xsi:type="dcterms:W3CDTF">2023-08-08T00:35:19Z</dcterms:created>
  <dcterms:modified xsi:type="dcterms:W3CDTF">2024-02-27T00:59:28Z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2023-10-02T11:47:46Z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8aee67cb-02b4-4903-a591-bdb98ccaf554</vt:lpwstr>
  </property>
  <property fmtid="{D5CDD505-2E9C-101B-9397-08002B2CF9AE}" pid="8" name="MSIP_Label_4044bd30-2ed7-4c9d-9d12-46200872a97b_ContentBits">
    <vt:lpwstr>0</vt:lpwstr>
  </property>
</Properties>
</file>

<file path=docProps/thumbnail.jpeg>
</file>